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2" r:id="rId3"/>
    <p:sldId id="257" r:id="rId4"/>
    <p:sldId id="258" r:id="rId5"/>
    <p:sldId id="259" r:id="rId6"/>
    <p:sldId id="264" r:id="rId7"/>
    <p:sldId id="265" r:id="rId8"/>
    <p:sldId id="260" r:id="rId9"/>
    <p:sldId id="266" r:id="rId10"/>
    <p:sldId id="273" r:id="rId11"/>
    <p:sldId id="267" r:id="rId12"/>
    <p:sldId id="268" r:id="rId13"/>
    <p:sldId id="270" r:id="rId14"/>
    <p:sldId id="271" r:id="rId15"/>
    <p:sldId id="274" r:id="rId16"/>
    <p:sldId id="263" r:id="rId17"/>
    <p:sldId id="275" r:id="rId18"/>
    <p:sldId id="276" r:id="rId19"/>
    <p:sldId id="278" r:id="rId20"/>
    <p:sldId id="277"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94750" autoAdjust="0"/>
  </p:normalViewPr>
  <p:slideViewPr>
    <p:cSldViewPr>
      <p:cViewPr varScale="1">
        <p:scale>
          <a:sx n="70" d="100"/>
          <a:sy n="70" d="100"/>
        </p:scale>
        <p:origin x="-13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Cartella_di_lavoro_di_Microsoft_Office_Excel_20071.xlsx"/></Relationships>
</file>

<file path=ppt/charts/_rels/chart2.xml.rels><?xml version="1.0" encoding="UTF-8" standalone="yes"?>
<Relationships xmlns="http://schemas.openxmlformats.org/package/2006/relationships"><Relationship Id="rId1" Type="http://schemas.openxmlformats.org/officeDocument/2006/relationships/package" Target="../embeddings/Cartella_di_lavoro_di_Microsoft_Office_Excel_20072.xlsx"/></Relationships>
</file>

<file path=ppt/charts/_rels/chart3.xml.rels><?xml version="1.0" encoding="UTF-8" standalone="yes"?>
<Relationships xmlns="http://schemas.openxmlformats.org/package/2006/relationships"><Relationship Id="rId1" Type="http://schemas.openxmlformats.org/officeDocument/2006/relationships/package" Target="../embeddings/Cartella_di_lavoro_di_Microsoft_Office_Excel_2007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view3D>
      <c:perspective val="30"/>
    </c:view3D>
    <c:plotArea>
      <c:layout/>
      <c:pie3DChart>
        <c:varyColors val="1"/>
        <c:ser>
          <c:idx val="0"/>
          <c:order val="0"/>
          <c:tx>
            <c:strRef>
              <c:f>Foglio1!$B$1</c:f>
              <c:strCache>
                <c:ptCount val="1"/>
                <c:pt idx="0">
                  <c:v>Colonna1</c:v>
                </c:pt>
              </c:strCache>
            </c:strRef>
          </c:tx>
          <c:explosion val="25"/>
          <c:dLbls>
            <c:showPercent val="1"/>
            <c:showLeaderLines val="1"/>
          </c:dLbls>
          <c:cat>
            <c:strRef>
              <c:f>Foglio1!$A$2:$A$4</c:f>
              <c:strCache>
                <c:ptCount val="3"/>
                <c:pt idx="0">
                  <c:v>favorevoli</c:v>
                </c:pt>
                <c:pt idx="1">
                  <c:v>contrari</c:v>
                </c:pt>
                <c:pt idx="2">
                  <c:v>senza posizione</c:v>
                </c:pt>
              </c:strCache>
            </c:strRef>
          </c:cat>
          <c:val>
            <c:numRef>
              <c:f>Foglio1!$B$2:$B$4</c:f>
              <c:numCache>
                <c:formatCode>0%</c:formatCode>
                <c:ptCount val="3"/>
                <c:pt idx="0">
                  <c:v>0.60000000000000064</c:v>
                </c:pt>
                <c:pt idx="1">
                  <c:v>0.35000000000000031</c:v>
                </c:pt>
                <c:pt idx="2">
                  <c:v>5.0000000000000079E-2</c:v>
                </c:pt>
              </c:numCache>
            </c:numRef>
          </c:val>
        </c:ser>
        <c:dLbls>
          <c:showPercent val="1"/>
        </c:dLbls>
      </c:pie3DChart>
    </c:plotArea>
    <c:legend>
      <c:legendPos val="t"/>
      <c:layout/>
    </c:legend>
    <c:plotVisOnly val="1"/>
  </c:chart>
  <c:txPr>
    <a:bodyPr/>
    <a:lstStyle/>
    <a:p>
      <a:pPr>
        <a:defRPr sz="1800"/>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view3D>
      <c:rAngAx val="1"/>
    </c:view3D>
    <c:plotArea>
      <c:layout/>
      <c:bar3DChart>
        <c:barDir val="col"/>
        <c:grouping val="clustered"/>
        <c:ser>
          <c:idx val="0"/>
          <c:order val="0"/>
          <c:tx>
            <c:strRef>
              <c:f>Foglio1!$B$1</c:f>
              <c:strCache>
                <c:ptCount val="1"/>
                <c:pt idx="0">
                  <c:v>deluse</c:v>
                </c:pt>
              </c:strCache>
            </c:strRef>
          </c:tx>
          <c:cat>
            <c:strRef>
              <c:f>Foglio1!$A$2:$A$5</c:f>
              <c:strCache>
                <c:ptCount val="4"/>
                <c:pt idx="0">
                  <c:v>under 20</c:v>
                </c:pt>
                <c:pt idx="1">
                  <c:v>dai 20 ai 30</c:v>
                </c:pt>
                <c:pt idx="2">
                  <c:v>dai 30 ai 50</c:v>
                </c:pt>
                <c:pt idx="3">
                  <c:v>over 50</c:v>
                </c:pt>
              </c:strCache>
            </c:strRef>
          </c:cat>
          <c:val>
            <c:numRef>
              <c:f>Foglio1!$B$2:$B$5</c:f>
              <c:numCache>
                <c:formatCode>General</c:formatCode>
                <c:ptCount val="4"/>
                <c:pt idx="0">
                  <c:v>3</c:v>
                </c:pt>
                <c:pt idx="1">
                  <c:v>10</c:v>
                </c:pt>
                <c:pt idx="2">
                  <c:v>15</c:v>
                </c:pt>
                <c:pt idx="3">
                  <c:v>20</c:v>
                </c:pt>
              </c:numCache>
            </c:numRef>
          </c:val>
        </c:ser>
        <c:ser>
          <c:idx val="1"/>
          <c:order val="1"/>
          <c:tx>
            <c:strRef>
              <c:f>Foglio1!$C$1</c:f>
              <c:strCache>
                <c:ptCount val="1"/>
                <c:pt idx="0">
                  <c:v>non deluse</c:v>
                </c:pt>
              </c:strCache>
            </c:strRef>
          </c:tx>
          <c:cat>
            <c:strRef>
              <c:f>Foglio1!$A$2:$A$5</c:f>
              <c:strCache>
                <c:ptCount val="4"/>
                <c:pt idx="0">
                  <c:v>under 20</c:v>
                </c:pt>
                <c:pt idx="1">
                  <c:v>dai 20 ai 30</c:v>
                </c:pt>
                <c:pt idx="2">
                  <c:v>dai 30 ai 50</c:v>
                </c:pt>
                <c:pt idx="3">
                  <c:v>over 50</c:v>
                </c:pt>
              </c:strCache>
            </c:strRef>
          </c:cat>
          <c:val>
            <c:numRef>
              <c:f>Foglio1!$C$2:$C$5</c:f>
              <c:numCache>
                <c:formatCode>General</c:formatCode>
                <c:ptCount val="4"/>
                <c:pt idx="0">
                  <c:v>12</c:v>
                </c:pt>
                <c:pt idx="1">
                  <c:v>20</c:v>
                </c:pt>
                <c:pt idx="2">
                  <c:v>10</c:v>
                </c:pt>
                <c:pt idx="3">
                  <c:v>5</c:v>
                </c:pt>
              </c:numCache>
            </c:numRef>
          </c:val>
        </c:ser>
        <c:ser>
          <c:idx val="2"/>
          <c:order val="2"/>
          <c:tx>
            <c:strRef>
              <c:f>Foglio1!$D$1</c:f>
              <c:strCache>
                <c:ptCount val="1"/>
                <c:pt idx="0">
                  <c:v>indifferenti</c:v>
                </c:pt>
              </c:strCache>
            </c:strRef>
          </c:tx>
          <c:cat>
            <c:strRef>
              <c:f>Foglio1!$A$2:$A$5</c:f>
              <c:strCache>
                <c:ptCount val="4"/>
                <c:pt idx="0">
                  <c:v>under 20</c:v>
                </c:pt>
                <c:pt idx="1">
                  <c:v>dai 20 ai 30</c:v>
                </c:pt>
                <c:pt idx="2">
                  <c:v>dai 30 ai 50</c:v>
                </c:pt>
                <c:pt idx="3">
                  <c:v>over 50</c:v>
                </c:pt>
              </c:strCache>
            </c:strRef>
          </c:cat>
          <c:val>
            <c:numRef>
              <c:f>Foglio1!$D$2:$D$5</c:f>
              <c:numCache>
                <c:formatCode>General</c:formatCode>
                <c:ptCount val="4"/>
                <c:pt idx="0">
                  <c:v>20</c:v>
                </c:pt>
                <c:pt idx="1">
                  <c:v>5</c:v>
                </c:pt>
                <c:pt idx="2">
                  <c:v>10</c:v>
                </c:pt>
                <c:pt idx="3">
                  <c:v>10</c:v>
                </c:pt>
              </c:numCache>
            </c:numRef>
          </c:val>
        </c:ser>
        <c:shape val="cylinder"/>
        <c:axId val="56319360"/>
        <c:axId val="56321152"/>
        <c:axId val="0"/>
      </c:bar3DChart>
      <c:catAx>
        <c:axId val="56319360"/>
        <c:scaling>
          <c:orientation val="minMax"/>
        </c:scaling>
        <c:axPos val="b"/>
        <c:tickLblPos val="nextTo"/>
        <c:crossAx val="56321152"/>
        <c:crosses val="autoZero"/>
        <c:auto val="1"/>
        <c:lblAlgn val="ctr"/>
        <c:lblOffset val="100"/>
      </c:catAx>
      <c:valAx>
        <c:axId val="56321152"/>
        <c:scaling>
          <c:orientation val="minMax"/>
        </c:scaling>
        <c:axPos val="l"/>
        <c:majorGridlines/>
        <c:numFmt formatCode="General" sourceLinked="1"/>
        <c:tickLblPos val="nextTo"/>
        <c:crossAx val="56319360"/>
        <c:crosses val="autoZero"/>
        <c:crossBetween val="between"/>
      </c:valAx>
    </c:plotArea>
    <c:legend>
      <c:legendPos val="r"/>
      <c:layout/>
    </c:legend>
    <c:plotVisOnly val="1"/>
  </c:chart>
  <c:txPr>
    <a:bodyPr/>
    <a:lstStyle/>
    <a:p>
      <a:pPr>
        <a:defRPr sz="1800"/>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it-IT"/>
              <a:t>Il </a:t>
            </a:r>
            <a:r>
              <a:rPr lang="it-IT" smtClean="0"/>
              <a:t>ritorno </a:t>
            </a:r>
            <a:r>
              <a:rPr lang="it-IT" dirty="0"/>
              <a:t>alle vecchie Lire</a:t>
            </a:r>
          </a:p>
        </c:rich>
      </c:tx>
      <c:layout/>
    </c:title>
    <c:view3D>
      <c:rotX val="30"/>
      <c:perspective val="30"/>
    </c:view3D>
    <c:plotArea>
      <c:layout/>
      <c:pie3DChart>
        <c:varyColors val="1"/>
        <c:ser>
          <c:idx val="0"/>
          <c:order val="0"/>
          <c:tx>
            <c:strRef>
              <c:f>Foglio1!$B$1</c:f>
              <c:strCache>
                <c:ptCount val="1"/>
                <c:pt idx="0">
                  <c:v>Il ritono alle vecchie Lire</c:v>
                </c:pt>
              </c:strCache>
            </c:strRef>
          </c:tx>
          <c:explosion val="25"/>
          <c:dLbls>
            <c:showPercent val="1"/>
            <c:showLeaderLines val="1"/>
          </c:dLbls>
          <c:cat>
            <c:strRef>
              <c:f>Foglio1!$A$2:$A$4</c:f>
              <c:strCache>
                <c:ptCount val="3"/>
                <c:pt idx="0">
                  <c:v>favorevoli alla lira</c:v>
                </c:pt>
                <c:pt idx="1">
                  <c:v>favorevoli all' euro</c:v>
                </c:pt>
                <c:pt idx="2">
                  <c:v>coloro che pensano che sia inutile</c:v>
                </c:pt>
              </c:strCache>
            </c:strRef>
          </c:cat>
          <c:val>
            <c:numRef>
              <c:f>Foglio1!$B$2:$B$4</c:f>
              <c:numCache>
                <c:formatCode>0%</c:formatCode>
                <c:ptCount val="3"/>
                <c:pt idx="0">
                  <c:v>0.05</c:v>
                </c:pt>
                <c:pt idx="1">
                  <c:v>0.2</c:v>
                </c:pt>
                <c:pt idx="2">
                  <c:v>0.750000000000001</c:v>
                </c:pt>
              </c:numCache>
            </c:numRef>
          </c:val>
        </c:ser>
        <c:dLbls>
          <c:showPercent val="1"/>
        </c:dLbls>
      </c:pie3DChart>
    </c:plotArea>
    <c:legend>
      <c:legendPos val="t"/>
      <c:layout/>
    </c:legend>
    <c:plotVisOnly val="1"/>
  </c:chart>
  <c:txPr>
    <a:bodyPr/>
    <a:lstStyle/>
    <a:p>
      <a:pPr>
        <a:defRPr sz="1800"/>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52CE8-98F5-472F-AAAF-8D60AA98FBAF}" type="datetimeFigureOut">
              <a:rPr lang="it-IT" smtClean="0"/>
              <a:pPr/>
              <a:t>23/02/2011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649AF-6707-428A-BC59-6EC80E1385F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74649AF-6707-428A-BC59-6EC80E1385FF}"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74649AF-6707-428A-BC59-6EC80E1385FF}"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523ABBD-3E60-43A0-9155-924B8E98AB3B}" type="datetimeFigureOut">
              <a:rPr lang="it-IT" smtClean="0"/>
              <a:pPr/>
              <a:t>23/02/2011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9D3F52-2580-4369-9EB7-E751AD07204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3ABBD-3E60-43A0-9155-924B8E98AB3B}" type="datetimeFigureOut">
              <a:rPr lang="it-IT" smtClean="0"/>
              <a:pPr/>
              <a:t>23/02/2011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3F52-2580-4369-9EB7-E751AD07204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Documents%20and%20Settings\Giulia\Desktop\musica%20x%20progetto%20europa\Abba%20-%20money%20money%20money.mp3" TargetMode="External"/><Relationship Id="rId1" Type="http://schemas.openxmlformats.org/officeDocument/2006/relationships/audio" Target="file:///C:\Documents%20and%20Settings\Giulia\Desktop\musica%20x%20progetto%20europa\Inno%20Nazionale%20Italiano.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audio" Target="file:///C:\Documents%20and%20Settings\Giulia\Desktop\musica%20x%20progetto%20europa\xxx.mp3"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C:\Documents%20and%20Settings\Giulia\Desktop\musica%20x%20progetto%20europa\Inno%20Nazionale%20Italiano2.mp3"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90000"/>
            <a:lum/>
          </a:blip>
          <a:srcRect/>
          <a:stretch>
            <a:fillRect l="-18000" r="-18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solidFill>
                  <a:schemeClr val="bg1"/>
                </a:solidFill>
                <a:latin typeface="AR BLANCA" pitchFamily="2" charset="0"/>
              </a:rPr>
              <a:t>CONFRONTO TRA LIRA E EURO: </a:t>
            </a:r>
            <a:br>
              <a:rPr lang="it-IT" dirty="0" smtClean="0">
                <a:solidFill>
                  <a:schemeClr val="bg1"/>
                </a:solidFill>
                <a:latin typeface="AR BLANCA" pitchFamily="2" charset="0"/>
              </a:rPr>
            </a:br>
            <a:r>
              <a:rPr lang="it-IT" dirty="0" smtClean="0">
                <a:solidFill>
                  <a:schemeClr val="bg1"/>
                </a:solidFill>
                <a:latin typeface="AR BLANCA" pitchFamily="2" charset="0"/>
              </a:rPr>
              <a:t>un viaggio attraverso la crisi economica attuale</a:t>
            </a:r>
            <a:endParaRPr lang="it-IT" dirty="0">
              <a:solidFill>
                <a:schemeClr val="bg1"/>
              </a:solidFill>
              <a:latin typeface="AR BLANCA" pitchFamily="2" charset="0"/>
            </a:endParaRPr>
          </a:p>
        </p:txBody>
      </p:sp>
      <p:sp>
        <p:nvSpPr>
          <p:cNvPr id="3" name="Sottotitolo 2"/>
          <p:cNvSpPr>
            <a:spLocks noGrp="1"/>
          </p:cNvSpPr>
          <p:nvPr>
            <p:ph type="subTitle" idx="1"/>
          </p:nvPr>
        </p:nvSpPr>
        <p:spPr/>
        <p:txBody>
          <a:bodyPr/>
          <a:lstStyle/>
          <a:p>
            <a:r>
              <a:rPr lang="it-IT" dirty="0" smtClean="0">
                <a:solidFill>
                  <a:schemeClr val="bg1"/>
                </a:solidFill>
                <a:latin typeface="AR BLANCA" pitchFamily="2" charset="0"/>
              </a:rPr>
              <a:t>La moneta: prima e </a:t>
            </a:r>
            <a:r>
              <a:rPr lang="it-IT" dirty="0" smtClean="0">
                <a:solidFill>
                  <a:schemeClr val="bg1"/>
                </a:solidFill>
                <a:latin typeface="AR BLANCA" pitchFamily="2" charset="0"/>
              </a:rPr>
              <a:t>dopo l</a:t>
            </a:r>
            <a:r>
              <a:rPr lang="it-IT" dirty="0" smtClean="0">
                <a:solidFill>
                  <a:schemeClr val="bg1"/>
                </a:solidFill>
                <a:latin typeface="AR BLANCA" pitchFamily="2" charset="0"/>
              </a:rPr>
              <a:t>’ avvento dell’ euro</a:t>
            </a:r>
            <a:endParaRPr lang="it-IT" dirty="0">
              <a:solidFill>
                <a:schemeClr val="bg1"/>
              </a:solidFill>
              <a:latin typeface="AR BLANCA" pitchFamily="2" charset="0"/>
            </a:endParaRPr>
          </a:p>
        </p:txBody>
      </p:sp>
      <p:pic>
        <p:nvPicPr>
          <p:cNvPr id="4" name="Inno Nazionale Italiano.mp3">
            <a:hlinkClick r:id="" action="ppaction://media"/>
          </p:cNvPr>
          <p:cNvPicPr>
            <a:picLocks noRot="1" noChangeAspect="1"/>
          </p:cNvPicPr>
          <p:nvPr>
            <a:audioFile r:link="rId1"/>
          </p:nvPr>
        </p:nvPicPr>
        <p:blipFill>
          <a:blip r:embed="rId5" cstate="print"/>
          <a:stretch>
            <a:fillRect/>
          </a:stretch>
        </p:blipFill>
        <p:spPr>
          <a:xfrm flipH="1">
            <a:off x="-350519" y="6640408"/>
            <a:ext cx="45719" cy="45719"/>
          </a:xfrm>
          <a:prstGeom prst="rect">
            <a:avLst/>
          </a:prstGeom>
        </p:spPr>
      </p:pic>
      <p:pic>
        <p:nvPicPr>
          <p:cNvPr id="5" name="Abba - money money money.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Sld>
  <p:clrMapOvr>
    <a:masterClrMapping/>
  </p:clrMapOvr>
  <p:transition advTm="450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72000" numSld="999" showWhenStopped="0">
                <p:cTn id="19" fill="hold" display="0">
                  <p:stCondLst>
                    <p:cond delay="indefinite"/>
                  </p:stCondLst>
                  <p:endCondLst>
                    <p:cond evt="onPrev" delay="0">
                      <p:tgtEl>
                        <p:sldTgt/>
                      </p:tgtEl>
                    </p:cond>
                    <p:cond evt="onStopAudio" delay="0">
                      <p:tgtEl>
                        <p:sldTgt/>
                      </p:tgtEl>
                    </p:cond>
                  </p:endCondLst>
                </p:cTn>
                <p:tgtEl>
                  <p:spTgt spid="4"/>
                </p:tgtEl>
              </p:cMediaNode>
            </p:audio>
            <p:audio>
              <p:cMediaNode vol="80000" numSld="999" showWhenStopped="0">
                <p:cTn id="20"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latin typeface="Script MT Bold" pitchFamily="66" charset="0"/>
              </a:rPr>
              <a:t>I vantaggi:</a:t>
            </a:r>
            <a:endParaRPr lang="it-IT" dirty="0">
              <a:solidFill>
                <a:srgbClr val="002060"/>
              </a:solidFill>
              <a:latin typeface="Script MT Bold" pitchFamily="66" charset="0"/>
            </a:endParaRPr>
          </a:p>
        </p:txBody>
      </p:sp>
      <p:sp>
        <p:nvSpPr>
          <p:cNvPr id="3" name="Segnaposto contenuto 2"/>
          <p:cNvSpPr>
            <a:spLocks noGrp="1"/>
          </p:cNvSpPr>
          <p:nvPr>
            <p:ph idx="1"/>
          </p:nvPr>
        </p:nvSpPr>
        <p:spPr/>
        <p:txBody>
          <a:bodyPr>
            <a:normAutofit fontScale="92500" lnSpcReduction="20000"/>
          </a:bodyPr>
          <a:lstStyle/>
          <a:p>
            <a:pPr>
              <a:buNone/>
            </a:pPr>
            <a:r>
              <a:rPr lang="it-IT" dirty="0" smtClean="0">
                <a:latin typeface="Script MT Bold" pitchFamily="66" charset="0"/>
              </a:rPr>
              <a:t>    </a:t>
            </a:r>
            <a:r>
              <a:rPr lang="it-IT" b="1" dirty="0" smtClean="0">
                <a:latin typeface="Script MT Bold" pitchFamily="66" charset="0"/>
              </a:rPr>
              <a:t>Di sicuro i risparmiatori hanno accettato, di buon grado, una moneta solida come l’euro perché, ad un’ inflazione più bassa, se si aumentano i prezzi, i rendimenti non rischiano di essere compromessi.</a:t>
            </a:r>
            <a:br>
              <a:rPr lang="it-IT" b="1" dirty="0" smtClean="0">
                <a:latin typeface="Script MT Bold" pitchFamily="66" charset="0"/>
              </a:rPr>
            </a:br>
            <a:r>
              <a:rPr lang="it-IT" b="1" dirty="0" smtClean="0">
                <a:latin typeface="Script MT Bold" pitchFamily="66" charset="0"/>
              </a:rPr>
              <a:t>Eliminando i tassi di conversione, sarà più facile acquistare merci lì dove i costi sono più vantaggiosi. Con un’unica moneta le entrate derivanti dalla vendita dei beni all’estero sono immediatamente spendibili nel Paese di origine delle esportazioni e non occorre convertirli in valuta nazionale.</a:t>
            </a:r>
          </a:p>
          <a:p>
            <a:endParaRPr lang="it-IT" dirty="0"/>
          </a:p>
        </p:txBody>
      </p:sp>
    </p:spTree>
  </p:cSld>
  <p:clrMapOvr>
    <a:masterClrMapping/>
  </p:clrMapOvr>
  <p:transition advTm="277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363272" cy="6250706"/>
          </a:xfrm>
        </p:spPr>
        <p:txBody>
          <a:bodyPr>
            <a:normAutofit fontScale="90000"/>
          </a:bodyPr>
          <a:lstStyle/>
          <a:p>
            <a:pPr algn="l"/>
            <a:r>
              <a:rPr lang="it-IT" dirty="0" smtClean="0"/>
              <a:t/>
            </a:r>
            <a:br>
              <a:rPr lang="it-IT" dirty="0" smtClean="0"/>
            </a:br>
            <a:r>
              <a:rPr lang="it-IT" dirty="0" smtClean="0"/>
              <a:t/>
            </a:r>
            <a:br>
              <a:rPr lang="it-IT" dirty="0" smtClean="0"/>
            </a:br>
            <a:r>
              <a:rPr lang="it-IT" dirty="0" smtClean="0"/>
              <a:t/>
            </a:r>
            <a:br>
              <a:rPr lang="it-IT" dirty="0" smtClean="0"/>
            </a:br>
            <a:r>
              <a:rPr lang="it-IT" dirty="0" smtClean="0">
                <a:solidFill>
                  <a:srgbClr val="0070C0"/>
                </a:solidFill>
                <a:latin typeface="Cooper Black" pitchFamily="18" charset="0"/>
              </a:rPr>
              <a:t>            E GLI SVANTAGGI?</a:t>
            </a:r>
            <a:r>
              <a:rPr lang="it-IT" dirty="0" smtClean="0">
                <a:latin typeface="Cooper Black" pitchFamily="18" charset="0"/>
              </a:rPr>
              <a:t/>
            </a:r>
            <a:br>
              <a:rPr lang="it-IT" dirty="0" smtClean="0">
                <a:latin typeface="Cooper Black" pitchFamily="18" charset="0"/>
              </a:rPr>
            </a:br>
            <a:r>
              <a:rPr lang="it-IT" dirty="0" smtClean="0">
                <a:latin typeface="Cooper Black" pitchFamily="18" charset="0"/>
              </a:rPr>
              <a:t/>
            </a:r>
            <a:br>
              <a:rPr lang="it-IT" dirty="0" smtClean="0">
                <a:latin typeface="Cooper Black" pitchFamily="18" charset="0"/>
              </a:rPr>
            </a:br>
            <a:r>
              <a:rPr lang="it-IT" sz="2000" dirty="0" smtClean="0"/>
              <a:t/>
            </a:r>
            <a:br>
              <a:rPr lang="it-IT" sz="2000" dirty="0" smtClean="0"/>
            </a:br>
            <a:r>
              <a:rPr lang="it-IT" sz="2700" dirty="0" smtClean="0">
                <a:latin typeface="Script MT Bold" pitchFamily="66" charset="0"/>
              </a:rPr>
              <a:t>Il primo svantaggio che la maggioranza dei consumatori avverte, il livello dei prezzi che sale (quasi raddoppiato) . Un altro problema della moneta unica è che si perde la possibilità di alterare prontamente, attraverso il deprezzamento o l’apprezzamento, il prezzo dei propri beni rispetto a quelli esteri : I grandi capitalisti non hanno subito grosse perdite economiche mentre i proprietari di piccoli fondi vedono le loro risorse diminuite.</a:t>
            </a:r>
            <a:r>
              <a:rPr lang="it-IT" sz="2000" dirty="0" smtClean="0">
                <a:latin typeface="Script MT Bold" pitchFamily="66" charset="0"/>
              </a:rPr>
              <a:t/>
            </a:r>
            <a:br>
              <a:rPr lang="it-IT" sz="2000" dirty="0" smtClean="0">
                <a:latin typeface="Script MT Bold" pitchFamily="66" charset="0"/>
              </a:rPr>
            </a:br>
            <a:r>
              <a:rPr lang="it-IT" sz="2400" dirty="0" smtClean="0">
                <a:latin typeface="Script MT Bold" pitchFamily="66" charset="0"/>
              </a:rPr>
              <a:t/>
            </a:r>
            <a:br>
              <a:rPr lang="it-IT" sz="2400" dirty="0" smtClean="0">
                <a:latin typeface="Script MT Bold" pitchFamily="66" charset="0"/>
              </a:rPr>
            </a:br>
            <a:r>
              <a:rPr lang="it-IT" sz="2400" dirty="0" smtClean="0">
                <a:latin typeface="Script MT Bold" pitchFamily="66" charset="0"/>
              </a:rPr>
              <a:t> </a:t>
            </a:r>
            <a:r>
              <a:rPr lang="it-IT" sz="2400" dirty="0" smtClean="0"/>
              <a:t/>
            </a:r>
            <a:br>
              <a:rPr lang="it-IT" sz="2400" dirty="0" smtClean="0"/>
            </a:br>
            <a:r>
              <a:rPr lang="it-IT" dirty="0" smtClean="0"/>
              <a:t/>
            </a:r>
            <a:br>
              <a:rPr lang="it-IT" dirty="0" smtClean="0"/>
            </a:br>
            <a:endParaRPr lang="it-IT" dirty="0"/>
          </a:p>
        </p:txBody>
      </p:sp>
    </p:spTree>
  </p:cSld>
  <p:clrMapOvr>
    <a:masterClrMapping/>
  </p:clrMapOvr>
  <p:transition advTm="25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000" b="-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latin typeface="AR BLANCA" pitchFamily="2" charset="0"/>
              </a:rPr>
              <a:t>Lira vs Euro</a:t>
            </a:r>
            <a:endParaRPr lang="it-IT" dirty="0">
              <a:solidFill>
                <a:srgbClr val="002060"/>
              </a:solidFill>
              <a:latin typeface="AR BLANCA" pitchFamily="2" charset="0"/>
            </a:endParaRPr>
          </a:p>
        </p:txBody>
      </p:sp>
      <p:sp>
        <p:nvSpPr>
          <p:cNvPr id="3" name="Segnaposto contenuto 2"/>
          <p:cNvSpPr>
            <a:spLocks noGrp="1"/>
          </p:cNvSpPr>
          <p:nvPr>
            <p:ph idx="1"/>
          </p:nvPr>
        </p:nvSpPr>
        <p:spPr/>
        <p:txBody>
          <a:bodyPr>
            <a:normAutofit lnSpcReduction="10000"/>
          </a:bodyPr>
          <a:lstStyle/>
          <a:p>
            <a:pPr>
              <a:buNone/>
            </a:pPr>
            <a:r>
              <a:rPr lang="it-IT" dirty="0" smtClean="0">
                <a:latin typeface="Script MT Bold" pitchFamily="66" charset="0"/>
              </a:rPr>
              <a:t>   Otto anni fa in Italia la vita, il reddito e la capacità di acquisto di intere categorie sociali sono stati trasformati. Gente che guadagnava tre milioni di lire al mese, e dunque uno stipendio di tutto rispetto, oggi intasca 1500 euro con i quali è impossibile arrivare a fine mese in una grande città. Il segmento inferiore del ceto medio è stato travolto e sfigurato, e questo ancor prima che la crisi economica mondiale si presentasse …</a:t>
            </a:r>
          </a:p>
          <a:p>
            <a:pPr>
              <a:buNone/>
            </a:pPr>
            <a:endParaRPr lang="it-IT" dirty="0"/>
          </a:p>
        </p:txBody>
      </p:sp>
    </p:spTree>
  </p:cSld>
  <p:clrMapOvr>
    <a:masterClrMapping/>
  </p:clrMapOvr>
  <p:transition advTm="307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6000"/>
            <a:lum/>
          </a:blip>
          <a:srcRect/>
          <a:stretch>
            <a:fillRect t="-19000" b="-1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C00000"/>
                </a:solidFill>
                <a:latin typeface="Matisse ITC" pitchFamily="82" charset="0"/>
              </a:rPr>
              <a:t>… LA CRISI ECONOMICA</a:t>
            </a:r>
            <a:endParaRPr lang="it-IT" sz="4800" b="1" dirty="0">
              <a:solidFill>
                <a:srgbClr val="C00000"/>
              </a:solidFill>
              <a:latin typeface="Matisse ITC" pitchFamily="82" charset="0"/>
            </a:endParaRPr>
          </a:p>
        </p:txBody>
      </p:sp>
      <p:sp>
        <p:nvSpPr>
          <p:cNvPr id="3" name="Segnaposto contenuto 2"/>
          <p:cNvSpPr>
            <a:spLocks noGrp="1"/>
          </p:cNvSpPr>
          <p:nvPr>
            <p:ph idx="1"/>
          </p:nvPr>
        </p:nvSpPr>
        <p:spPr/>
        <p:txBody>
          <a:bodyPr>
            <a:normAutofit/>
          </a:bodyPr>
          <a:lstStyle/>
          <a:p>
            <a:pPr>
              <a:buNone/>
            </a:pPr>
            <a:r>
              <a:rPr lang="it-IT" dirty="0" smtClean="0"/>
              <a:t>    </a:t>
            </a:r>
            <a:r>
              <a:rPr lang="it-IT" dirty="0" smtClean="0">
                <a:latin typeface="Script MT Bold" pitchFamily="66" charset="0"/>
              </a:rPr>
              <a:t>La crisi economica del 2008-2010 (2011?), originata negli Stati Uniti, ha avuto luogo nei primi mesi del 2008 in tutto il mondo. Tra i principali fattori della crisi si presentano: gli alti prezzi delle materie prime, una crisi alimentare mondiale, un'elevata inflazione globale, la minaccia di una recessione in tutto il mondo, così come una crisi creditizia ed una conseguente sfiducia nei mercati borsistici.</a:t>
            </a:r>
          </a:p>
          <a:p>
            <a:pPr>
              <a:buNone/>
            </a:pPr>
            <a:endParaRPr lang="it-IT" dirty="0"/>
          </a:p>
        </p:txBody>
      </p:sp>
    </p:spTree>
  </p:cSld>
  <p:clrMapOvr>
    <a:masterClrMapping/>
  </p:clrMapOvr>
  <p:transition advTm="285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7030A0"/>
                </a:solidFill>
                <a:latin typeface="Cooper Black" pitchFamily="18" charset="0"/>
              </a:rPr>
              <a:t>Che ruolo ha la nostra moneta nella crisi economica?</a:t>
            </a:r>
            <a:endParaRPr lang="it-IT" dirty="0">
              <a:solidFill>
                <a:srgbClr val="7030A0"/>
              </a:solidFill>
              <a:latin typeface="Cooper Black" pitchFamily="18" charset="0"/>
            </a:endParaRPr>
          </a:p>
        </p:txBody>
      </p:sp>
      <p:sp>
        <p:nvSpPr>
          <p:cNvPr id="3" name="Segnaposto contenuto 2"/>
          <p:cNvSpPr>
            <a:spLocks noGrp="1"/>
          </p:cNvSpPr>
          <p:nvPr>
            <p:ph idx="1"/>
          </p:nvPr>
        </p:nvSpPr>
        <p:spPr/>
        <p:txBody>
          <a:bodyPr/>
          <a:lstStyle/>
          <a:p>
            <a:pPr>
              <a:buNone/>
            </a:pPr>
            <a:r>
              <a:rPr lang="it-IT" dirty="0" smtClean="0">
                <a:latin typeface="AR BERKLEY" pitchFamily="2" charset="0"/>
              </a:rPr>
              <a:t>L’inflazione ha causato gravi disagi nell’economia europea; l’ aumento dei prezzi ha fatto aumentare il malcontento popolare e ha portato (come già detto) a un grave calo nelle borse nazionali europee e statunitensi. La moneta in questi anni critici è stata fortemente svalutata.</a:t>
            </a:r>
            <a:endParaRPr lang="it-IT" dirty="0">
              <a:latin typeface="AR BERKLEY" pitchFamily="2" charset="0"/>
            </a:endParaRPr>
          </a:p>
        </p:txBody>
      </p:sp>
    </p:spTree>
  </p:cSld>
  <p:clrMapOvr>
    <a:masterClrMapping/>
  </p:clrMapOvr>
  <p:transition advTm="199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C00000"/>
                </a:solidFill>
                <a:latin typeface="AR BLANCA" pitchFamily="2" charset="0"/>
              </a:rPr>
              <a:t>Anche nella realtà che circonda noi ragazzi …</a:t>
            </a:r>
            <a:endParaRPr lang="it-IT" dirty="0">
              <a:solidFill>
                <a:srgbClr val="C00000"/>
              </a:solidFill>
              <a:latin typeface="AR BLANCA" pitchFamily="2" charset="0"/>
            </a:endParaRPr>
          </a:p>
        </p:txBody>
      </p:sp>
      <p:sp>
        <p:nvSpPr>
          <p:cNvPr id="3" name="Segnaposto contenuto 2"/>
          <p:cNvSpPr>
            <a:spLocks noGrp="1"/>
          </p:cNvSpPr>
          <p:nvPr>
            <p:ph idx="1"/>
          </p:nvPr>
        </p:nvSpPr>
        <p:spPr/>
        <p:txBody>
          <a:bodyPr>
            <a:normAutofit/>
          </a:bodyPr>
          <a:lstStyle/>
          <a:p>
            <a:pPr>
              <a:buNone/>
            </a:pPr>
            <a:r>
              <a:rPr lang="it-IT" sz="3600" b="1" dirty="0" smtClean="0">
                <a:latin typeface="Monotype Corsiva" pitchFamily="66" charset="0"/>
              </a:rPr>
              <a:t>Avevamo circa dieci anni quando la nostra lira venne sostituita dalla moneta unitaria: fu un passaggio importante ma non molto sentito e accettato dalla maggior parte degli </a:t>
            </a:r>
            <a:r>
              <a:rPr lang="it-IT" sz="3600" b="1" dirty="0" smtClean="0">
                <a:latin typeface="Monotype Corsiva" pitchFamily="66" charset="0"/>
              </a:rPr>
              <a:t>adulti.</a:t>
            </a:r>
            <a:endParaRPr lang="it-IT" sz="3600" b="1" dirty="0" smtClean="0">
              <a:latin typeface="Monotype Corsiva" pitchFamily="66" charset="0"/>
            </a:endParaRPr>
          </a:p>
          <a:p>
            <a:pPr>
              <a:buNone/>
            </a:pPr>
            <a:r>
              <a:rPr lang="it-IT" sz="3600" b="1" dirty="0" smtClean="0">
                <a:latin typeface="Monotype Corsiva" pitchFamily="66" charset="0"/>
              </a:rPr>
              <a:t>Per questo motivo abbiamo condotto un </a:t>
            </a:r>
            <a:r>
              <a:rPr lang="it-IT" sz="3600" b="1" dirty="0" smtClean="0">
                <a:latin typeface="Monotype Corsiva" pitchFamily="66" charset="0"/>
              </a:rPr>
              <a:t>sondaggio </a:t>
            </a:r>
            <a:r>
              <a:rPr lang="it-IT" sz="3600" b="1" dirty="0" smtClean="0">
                <a:latin typeface="Monotype Corsiva" pitchFamily="66" charset="0"/>
              </a:rPr>
              <a:t>tra la gente della nostra città di </a:t>
            </a:r>
            <a:r>
              <a:rPr lang="it-IT" sz="3600" b="1" dirty="0" smtClean="0">
                <a:latin typeface="Monotype Corsiva" pitchFamily="66" charset="0"/>
              </a:rPr>
              <a:t>Trieste  (abbiamo ascoltato 75 persone ) … </a:t>
            </a:r>
            <a:endParaRPr lang="it-IT" sz="3600" b="1" dirty="0">
              <a:latin typeface="Monotype Corsiva" pitchFamily="66" charset="0"/>
            </a:endParaRPr>
          </a:p>
        </p:txBody>
      </p:sp>
      <p:pic>
        <p:nvPicPr>
          <p:cNvPr id="4" name="xxx.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Tm="186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1" presetClass="entr" presetSubtype="0" fill="hold" nodeType="after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anim calcmode="lin" valueType="num">
                                      <p:cBhvr>
                                        <p:cTn id="1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gtEl>
                                      </p:cBhvr>
                                    </p:animEffect>
                                  </p:childTnLst>
                                </p:cTn>
                              </p:par>
                            </p:childTnLst>
                          </p:cTn>
                        </p:par>
                        <p:par>
                          <p:cTn id="15" fill="hold">
                            <p:stCondLst>
                              <p:cond delay="23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xEl>
                                              <p:pRg st="0" end="0"/>
                                            </p:txEl>
                                          </p:spTgt>
                                        </p:tgtEl>
                                      </p:cBhvr>
                                    </p:animEffect>
                                  </p:childTnLst>
                                </p:cTn>
                              </p:par>
                            </p:childTnLst>
                          </p:cTn>
                        </p:par>
                        <p:par>
                          <p:cTn id="23" fill="hold">
                            <p:stCondLst>
                              <p:cond delay="104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1"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latin typeface="Script MT Bold" pitchFamily="66" charset="0"/>
              </a:rPr>
              <a:t>Il 1  gennaio 2002 l’ euro è entrato a far parte della nostra quotidianità: quante persone erano d’accordo allora?</a:t>
            </a:r>
            <a:endParaRPr lang="it-IT" sz="2800" dirty="0">
              <a:latin typeface="Script MT Bold" pitchFamily="66" charset="0"/>
            </a:endParaRPr>
          </a:p>
        </p:txBody>
      </p:sp>
      <p:graphicFrame>
        <p:nvGraphicFramePr>
          <p:cNvPr id="4" name="Segnaposto contenuto 3"/>
          <p:cNvGraphicFramePr>
            <a:graphicFrameLocks noGrp="1"/>
          </p:cNvGraphicFramePr>
          <p:nvPr>
            <p:ph idx="1"/>
          </p:nvPr>
        </p:nvGraphicFramePr>
        <p:xfrm>
          <a:off x="467544" y="198884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97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latin typeface="Script MT Bold" pitchFamily="66" charset="0"/>
              </a:rPr>
              <a:t>Ormai sono passati 9 anni dall’ introduzione dell’ Euro in Italia: quante persone sono rimaste deluse dalla moneta unitaria?</a:t>
            </a:r>
            <a:endParaRPr lang="it-IT" sz="2800" dirty="0">
              <a:latin typeface="Script MT Bold" pitchFamily="66" charset="0"/>
            </a:endParaRPr>
          </a:p>
        </p:txBody>
      </p:sp>
      <p:graphicFrame>
        <p:nvGraphicFramePr>
          <p:cNvPr id="5" name="Segnaposto contenut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20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1143000"/>
          </a:xfrm>
        </p:spPr>
        <p:txBody>
          <a:bodyPr>
            <a:noAutofit/>
          </a:bodyPr>
          <a:lstStyle/>
          <a:p>
            <a:r>
              <a:rPr lang="it-IT" sz="2800" dirty="0" smtClean="0">
                <a:latin typeface="Script MT Bold" pitchFamily="66" charset="0"/>
              </a:rPr>
              <a:t>In questi anni si è parlato di un ritorno alla Lira per risanare le finanze italiane: cosa ne pensa veramente l’Italia?</a:t>
            </a:r>
            <a:endParaRPr lang="it-IT" sz="2800" dirty="0">
              <a:latin typeface="Script MT Bold" pitchFamily="66" charset="0"/>
            </a:endParaRPr>
          </a:p>
        </p:txBody>
      </p:sp>
      <p:graphicFrame>
        <p:nvGraphicFramePr>
          <p:cNvPr id="4" name="Segnaposto contenuto 3"/>
          <p:cNvGraphicFramePr>
            <a:graphicFrameLocks noGrp="1"/>
          </p:cNvGraphicFramePr>
          <p:nvPr>
            <p:ph idx="1"/>
          </p:nvPr>
        </p:nvGraphicFramePr>
        <p:xfrm>
          <a:off x="467544" y="1844824"/>
          <a:ext cx="8280920" cy="45365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47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0070C0"/>
                </a:solidFill>
                <a:latin typeface="AR BLANCA" pitchFamily="2" charset="0"/>
              </a:rPr>
              <a:t>Come dimostra l’ ultimo grafico …</a:t>
            </a:r>
            <a:endParaRPr lang="it-IT" b="1" dirty="0">
              <a:solidFill>
                <a:srgbClr val="0070C0"/>
              </a:solidFill>
              <a:latin typeface="AR BLANCA" pitchFamily="2" charset="0"/>
            </a:endParaRPr>
          </a:p>
        </p:txBody>
      </p:sp>
      <p:sp>
        <p:nvSpPr>
          <p:cNvPr id="3" name="Segnaposto contenuto 2"/>
          <p:cNvSpPr>
            <a:spLocks noGrp="1"/>
          </p:cNvSpPr>
          <p:nvPr>
            <p:ph idx="1"/>
          </p:nvPr>
        </p:nvSpPr>
        <p:spPr/>
        <p:txBody>
          <a:bodyPr>
            <a:normAutofit fontScale="77500" lnSpcReduction="20000"/>
          </a:bodyPr>
          <a:lstStyle/>
          <a:p>
            <a:pPr>
              <a:buNone/>
            </a:pPr>
            <a:r>
              <a:rPr lang="it-IT" dirty="0" smtClean="0">
                <a:latin typeface="Times New Roman" pitchFamily="18" charset="0"/>
                <a:cs typeface="Times New Roman" pitchFamily="18" charset="0"/>
              </a:rPr>
              <a:t>    L’ ipotesi di un ritorno alla vecchia Lira è un’ utopia. I danni in termini di inflazione sono stati già ampiamente fatti e il ritorno alla lira non cambierebbe NIENTE, anzi potrebbe essere un nuovo proposito per "ARROTONDARE" i prezzi.</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Purtroppo una moneta, quale che sia, è forte se c'è una politica economica coerente che la sostiene.</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Non si può sostenere una moneta solo con la leva monetaria di espansione e restrizione del credito.</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Difatti, presto o tardi, o si arriverà a politiche economiche europee, cosa facile a dirsi ma difficilissima da attuare, o l'euro sarà abbandonato da parecchi stati.</a:t>
            </a:r>
            <a:br>
              <a:rPr lang="it-IT" dirty="0" smtClean="0">
                <a:latin typeface="Times New Roman" pitchFamily="18" charset="0"/>
                <a:cs typeface="Times New Roman" pitchFamily="18" charset="0"/>
              </a:rPr>
            </a:br>
            <a:endParaRPr lang="it-IT" dirty="0">
              <a:latin typeface="Times New Roman" pitchFamily="18" charset="0"/>
              <a:cs typeface="Times New Roman" pitchFamily="18" charset="0"/>
            </a:endParaRPr>
          </a:p>
        </p:txBody>
      </p:sp>
    </p:spTree>
  </p:cSld>
  <p:clrMapOvr>
    <a:masterClrMapping/>
  </p:clrMapOvr>
  <p:transition advTm="3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3000"/>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p:spPr>
        <p:txBody>
          <a:bodyPr>
            <a:normAutofit/>
          </a:bodyPr>
          <a:lstStyle/>
          <a:p>
            <a:r>
              <a:rPr lang="it-IT" sz="4000" dirty="0" smtClean="0">
                <a:solidFill>
                  <a:srgbClr val="FF0000"/>
                </a:solidFill>
                <a:latin typeface="Script MT Bold" pitchFamily="66" charset="0"/>
              </a:rPr>
              <a:t>L’unione europea: unita nella diversità</a:t>
            </a:r>
            <a:endParaRPr lang="it-IT" sz="4000" dirty="0">
              <a:solidFill>
                <a:srgbClr val="FF0000"/>
              </a:solidFill>
              <a:latin typeface="Script MT Bold" pitchFamily="66" charset="0"/>
            </a:endParaRPr>
          </a:p>
        </p:txBody>
      </p:sp>
      <p:sp>
        <p:nvSpPr>
          <p:cNvPr id="3" name="Segnaposto contenuto 2"/>
          <p:cNvSpPr>
            <a:spLocks noGrp="1"/>
          </p:cNvSpPr>
          <p:nvPr>
            <p:ph idx="1"/>
          </p:nvPr>
        </p:nvSpPr>
        <p:spPr/>
        <p:txBody>
          <a:bodyPr>
            <a:normAutofit fontScale="85000" lnSpcReduction="20000"/>
          </a:bodyPr>
          <a:lstStyle/>
          <a:p>
            <a:pPr>
              <a:buNone/>
            </a:pPr>
            <a:r>
              <a:rPr lang="it-IT" dirty="0" smtClean="0"/>
              <a:t>    </a:t>
            </a:r>
            <a:r>
              <a:rPr lang="it-IT" sz="3800" dirty="0" smtClean="0">
                <a:latin typeface="Script MT Bold" pitchFamily="66" charset="0"/>
              </a:rPr>
              <a:t>L’ Unione Europea è una coalizione di stati europei che si è posta l’ impegno di lavorare per la solidarietà e la crescita internazionale. L’ Unione Europea ha quindi lo scopo di garantire ideali e valori di fondamentale importanza per ogni cittadino, quali libertà, democrazia e giustizia sociale.</a:t>
            </a:r>
            <a:br>
              <a:rPr lang="it-IT" sz="3800" dirty="0" smtClean="0">
                <a:latin typeface="Script MT Bold" pitchFamily="66" charset="0"/>
              </a:rPr>
            </a:br>
            <a:r>
              <a:rPr lang="it-IT" sz="3800" dirty="0" smtClean="0">
                <a:latin typeface="Script MT Bold" pitchFamily="66" charset="0"/>
              </a:rPr>
              <a:t>Nel corso degli anni, poi, per garantire e quindi consolidare i legami internazionali , i membri dell’ UE decidono di adottare una moneta unica: nasce l’ Euro.</a:t>
            </a:r>
          </a:p>
          <a:p>
            <a:endParaRPr lang="it-IT" dirty="0"/>
          </a:p>
        </p:txBody>
      </p:sp>
    </p:spTree>
  </p:cSld>
  <p:clrMapOvr>
    <a:masterClrMapping/>
  </p:clrMapOvr>
  <p:transition advTm="29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t="-4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latin typeface="Script MT Bold" pitchFamily="66" charset="0"/>
              </a:rPr>
              <a:t>Concludendo …</a:t>
            </a:r>
            <a:endParaRPr lang="it-IT" dirty="0">
              <a:solidFill>
                <a:srgbClr val="C00000"/>
              </a:solidFill>
              <a:latin typeface="Script MT Bold" pitchFamily="66" charset="0"/>
            </a:endParaRPr>
          </a:p>
        </p:txBody>
      </p:sp>
      <p:sp>
        <p:nvSpPr>
          <p:cNvPr id="3" name="Segnaposto contenuto 2"/>
          <p:cNvSpPr>
            <a:spLocks noGrp="1"/>
          </p:cNvSpPr>
          <p:nvPr>
            <p:ph idx="1"/>
          </p:nvPr>
        </p:nvSpPr>
        <p:spPr/>
        <p:txBody>
          <a:bodyPr>
            <a:normAutofit fontScale="85000" lnSpcReduction="20000"/>
          </a:bodyPr>
          <a:lstStyle/>
          <a:p>
            <a:pPr>
              <a:buNone/>
            </a:pPr>
            <a:r>
              <a:rPr lang="it-IT" dirty="0" smtClean="0"/>
              <a:t>    </a:t>
            </a:r>
            <a:r>
              <a:rPr lang="it-IT" dirty="0" smtClean="0">
                <a:latin typeface="Forte" pitchFamily="66" charset="0"/>
              </a:rPr>
              <a:t>La possibilità di stare a contatto con la gente e ascoltare le loro opinioni ha reso questa un’ esperienza che ci ha aperto una finestra sul mondo dell’ unione europea. Gli stati in questo ultimo decennio hanno sentito il bisogno di unirsi sotto un unico emblema per far fronte agli ostacoli che si sono presentati. L’ egoismo di alcuni stati ha portato difficoltà a questa fusione e l’ entrata in vigore dell’ Euro ha portato risultati deludenti alle aspettative mondiali. Tuttavia la coalizione di tutti gli stati europei rimane un progetto  ambito; un sogno ideale per il nostro futuro.</a:t>
            </a:r>
          </a:p>
          <a:p>
            <a:pPr algn="r">
              <a:buNone/>
            </a:pPr>
            <a:endParaRPr lang="it-IT" dirty="0" smtClean="0"/>
          </a:p>
          <a:p>
            <a:pPr>
              <a:buNone/>
            </a:pPr>
            <a:endParaRPr lang="it-IT" dirty="0"/>
          </a:p>
        </p:txBody>
      </p:sp>
      <p:sp>
        <p:nvSpPr>
          <p:cNvPr id="5" name="Ovale 4"/>
          <p:cNvSpPr/>
          <p:nvPr/>
        </p:nvSpPr>
        <p:spPr>
          <a:xfrm>
            <a:off x="2411760" y="1340768"/>
            <a:ext cx="4608512" cy="4608512"/>
          </a:xfrm>
          <a:prstGeom prst="ellipse">
            <a:avLst/>
          </a:prstGeom>
          <a:blipFill dpi="0" rotWithShape="1">
            <a:blip r:embed="rId3" cstate="print">
              <a:alphaModFix amt="4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923928" y="3140968"/>
            <a:ext cx="1481496"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FINE</a:t>
            </a:r>
            <a:endPar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advTm="32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1900" fill="hold"/>
                                        <p:tgtEl>
                                          <p:spTgt spid="2"/>
                                        </p:tgtEl>
                                        <p:attrNameLst>
                                          <p:attrName>ppt_x</p:attrName>
                                        </p:attrNameLst>
                                      </p:cBhvr>
                                      <p:tavLst>
                                        <p:tav tm="0">
                                          <p:val>
                                            <p:strVal val="#ppt_x"/>
                                          </p:val>
                                        </p:tav>
                                        <p:tav tm="100000">
                                          <p:val>
                                            <p:strVal val="#ppt_x"/>
                                          </p:val>
                                        </p:tav>
                                      </p:tavLst>
                                    </p:anim>
                                    <p:anim calcmode="lin" valueType="num">
                                      <p:cBhvr>
                                        <p:cTn id="8" dur="31900" fill="hold"/>
                                        <p:tgtEl>
                                          <p:spTgt spid="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38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338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par>
                          <p:cTn id="13" fill="hold">
                            <p:stCondLst>
                              <p:cond delay="338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par>
                          <p:cTn id="17" fill="hold">
                            <p:stCondLst>
                              <p:cond delay="35800"/>
                            </p:stCondLst>
                            <p:childTnLst>
                              <p:par>
                                <p:cTn id="18" presetID="9" presetClass="entr" presetSubtype="0" fill="hold" grpId="0" nodeType="afterEffect">
                                  <p:stCondLst>
                                    <p:cond delay="250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10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t="-25000" b="-2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latin typeface="Lucida Calligraphy" pitchFamily="66" charset="0"/>
                <a:ea typeface="FangSong" pitchFamily="49" charset="-122"/>
              </a:rPr>
              <a:t>Cos’è l’Euro?</a:t>
            </a:r>
            <a:endParaRPr lang="it-IT" b="1" dirty="0">
              <a:solidFill>
                <a:srgbClr val="002060"/>
              </a:solidFill>
              <a:latin typeface="Lucida Calligraphy" pitchFamily="66" charset="0"/>
              <a:ea typeface="FangSong" pitchFamily="49" charset="-122"/>
            </a:endParaRPr>
          </a:p>
        </p:txBody>
      </p:sp>
      <p:sp>
        <p:nvSpPr>
          <p:cNvPr id="3" name="Segnaposto contenuto 2"/>
          <p:cNvSpPr>
            <a:spLocks noGrp="1"/>
          </p:cNvSpPr>
          <p:nvPr>
            <p:ph idx="1"/>
          </p:nvPr>
        </p:nvSpPr>
        <p:spPr/>
        <p:txBody>
          <a:bodyPr>
            <a:normAutofit fontScale="92500"/>
          </a:bodyPr>
          <a:lstStyle/>
          <a:p>
            <a:pPr>
              <a:buNone/>
            </a:pPr>
            <a:r>
              <a:rPr lang="it-IT" dirty="0" smtClean="0"/>
              <a:t>    </a:t>
            </a:r>
            <a:r>
              <a:rPr lang="it-IT" dirty="0" smtClean="0">
                <a:latin typeface="Monotype Corsiva" pitchFamily="66" charset="0"/>
              </a:rPr>
              <a:t>La moneta europea è il simbolo economico-finanziario che unisce le nazioni sotto “lo stesso tetto”. </a:t>
            </a:r>
          </a:p>
          <a:p>
            <a:pPr>
              <a:buNone/>
            </a:pPr>
            <a:r>
              <a:rPr lang="it-IT" dirty="0" smtClean="0">
                <a:latin typeface="Monotype Corsiva" pitchFamily="66" charset="0"/>
              </a:rPr>
              <a:t>    Avere la stessa moneta per popoli così diversi aumenta la comunione di interessi fra gli individui, il senso di appartenenza a una comunità più estesa e l’accettazione di regole fondanti la costituzione continentale.</a:t>
            </a:r>
            <a:br>
              <a:rPr lang="it-IT" dirty="0" smtClean="0">
                <a:latin typeface="Monotype Corsiva" pitchFamily="66" charset="0"/>
              </a:rPr>
            </a:br>
            <a:r>
              <a:rPr lang="it-IT" dirty="0" smtClean="0">
                <a:latin typeface="Monotype Corsiva" pitchFamily="66" charset="0"/>
              </a:rPr>
              <a:t>E’ stata introdotta in quanto si pensava che una moneta unica avrebbe incrementato l'interdipendenza </a:t>
            </a:r>
            <a:r>
              <a:rPr lang="it-IT" dirty="0">
                <a:latin typeface="Monotype Corsiva" pitchFamily="66" charset="0"/>
              </a:rPr>
              <a:t>economica e una facilitazione del commercio tra Stati membri.</a:t>
            </a:r>
          </a:p>
        </p:txBody>
      </p:sp>
      <p:pic>
        <p:nvPicPr>
          <p:cNvPr id="2050" name="Picture 2" descr="C:\Documents and Settings\Giulia\Desktop\musica x progetto europa\dsasd\04h.gif"/>
          <p:cNvPicPr>
            <a:picLocks noChangeAspect="1" noChangeArrowheads="1" noCrop="1"/>
          </p:cNvPicPr>
          <p:nvPr/>
        </p:nvPicPr>
        <p:blipFill>
          <a:blip r:embed="rId3" cstate="print"/>
          <a:srcRect/>
          <a:stretch>
            <a:fillRect/>
          </a:stretch>
        </p:blipFill>
        <p:spPr bwMode="auto">
          <a:xfrm>
            <a:off x="4211960" y="1124744"/>
            <a:ext cx="495300" cy="476250"/>
          </a:xfrm>
          <a:prstGeom prst="rect">
            <a:avLst/>
          </a:prstGeom>
          <a:noFill/>
        </p:spPr>
      </p:pic>
    </p:spTree>
  </p:cSld>
  <p:clrMapOvr>
    <a:masterClrMapping/>
  </p:clrMapOvr>
  <p:transition advTm="2896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par>
                          <p:cTn id="15" fill="hold">
                            <p:stCondLst>
                              <p:cond delay="2500"/>
                            </p:stCondLst>
                            <p:childTnLst>
                              <p:par>
                                <p:cTn id="16" presetID="26"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childTnLst>
                          </p:cTn>
                        </p:par>
                        <p:par>
                          <p:cTn id="32" fill="hold">
                            <p:stCondLst>
                              <p:cond delay="4500"/>
                            </p:stCondLst>
                            <p:childTnLst>
                              <p:par>
                                <p:cTn id="33" presetID="26" presetClass="entr" presetSubtype="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80">
                                          <p:stCondLst>
                                            <p:cond delay="0"/>
                                          </p:stCondLst>
                                        </p:cTn>
                                        <p:tgtEl>
                                          <p:spTgt spid="3">
                                            <p:txEl>
                                              <p:pRg st="1" end="1"/>
                                            </p:txEl>
                                          </p:spTgt>
                                        </p:tgtEl>
                                      </p:cBhvr>
                                    </p:animEffect>
                                    <p:anim calcmode="lin" valueType="num">
                                      <p:cBhvr>
                                        <p:cTn id="3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1" end="1"/>
                                            </p:txEl>
                                          </p:spTgt>
                                        </p:tgtEl>
                                      </p:cBhvr>
                                      <p:to x="100000" y="60000"/>
                                    </p:animScale>
                                    <p:animScale>
                                      <p:cBhvr>
                                        <p:cTn id="42" dur="166" decel="50000">
                                          <p:stCondLst>
                                            <p:cond delay="67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latin typeface="Forte" pitchFamily="66" charset="0"/>
              </a:rPr>
              <a:t>Quando è entrato in vigore?</a:t>
            </a:r>
            <a:endParaRPr lang="it-IT" dirty="0">
              <a:solidFill>
                <a:srgbClr val="0070C0"/>
              </a:solidFill>
              <a:latin typeface="Forte" pitchFamily="66" charset="0"/>
            </a:endParaRPr>
          </a:p>
        </p:txBody>
      </p:sp>
      <p:sp>
        <p:nvSpPr>
          <p:cNvPr id="3" name="Segnaposto contenuto 2"/>
          <p:cNvSpPr>
            <a:spLocks noGrp="1"/>
          </p:cNvSpPr>
          <p:nvPr>
            <p:ph idx="1"/>
          </p:nvPr>
        </p:nvSpPr>
        <p:spPr/>
        <p:txBody>
          <a:bodyPr/>
          <a:lstStyle/>
          <a:p>
            <a:pPr>
              <a:buNone/>
            </a:pPr>
            <a:r>
              <a:rPr lang="it-IT" dirty="0" smtClean="0"/>
              <a:t>   </a:t>
            </a:r>
          </a:p>
          <a:p>
            <a:pPr>
              <a:buNone/>
            </a:pPr>
            <a:endParaRPr lang="it-IT" dirty="0" smtClean="0"/>
          </a:p>
          <a:p>
            <a:pPr algn="ctr">
              <a:buNone/>
            </a:pPr>
            <a:r>
              <a:rPr lang="it-IT" dirty="0" smtClean="0">
                <a:latin typeface="Comic Sans MS" pitchFamily="66" charset="0"/>
              </a:rPr>
              <a:t>   </a:t>
            </a:r>
            <a:r>
              <a:rPr lang="it-IT" sz="4000" dirty="0" smtClean="0">
                <a:latin typeface="AR BERKLEY" pitchFamily="2" charset="0"/>
              </a:rPr>
              <a:t>Il debutto dell’ euro risale al 1999, la sua circolazione inizia il 1^ gennaio 2002. </a:t>
            </a:r>
          </a:p>
          <a:p>
            <a:endParaRPr lang="it-IT" sz="4000" dirty="0">
              <a:solidFill>
                <a:schemeClr val="bg1"/>
              </a:solidFill>
            </a:endParaRPr>
          </a:p>
        </p:txBody>
      </p:sp>
    </p:spTree>
  </p:cSld>
  <p:clrMapOvr>
    <a:masterClrMapping/>
  </p:clrMapOvr>
  <p:transition advTm="7859">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960"/>
                            </p:stCondLst>
                            <p:childTnLst>
                              <p:par>
                                <p:cTn id="11" presetID="35"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t="-6000" b="-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C00000"/>
                </a:solidFill>
                <a:latin typeface="AR BLANCA" pitchFamily="2" charset="0"/>
              </a:rPr>
              <a:t>Quanti stati europei hanno aderito a questo nuovo simbolo?</a:t>
            </a:r>
            <a:endParaRPr lang="it-IT" dirty="0">
              <a:solidFill>
                <a:srgbClr val="C00000"/>
              </a:solidFill>
              <a:latin typeface="AR BLANCA" pitchFamily="2" charset="0"/>
            </a:endParaRPr>
          </a:p>
        </p:txBody>
      </p:sp>
      <p:sp>
        <p:nvSpPr>
          <p:cNvPr id="3" name="Segnaposto contenuto 2"/>
          <p:cNvSpPr>
            <a:spLocks noGrp="1"/>
          </p:cNvSpPr>
          <p:nvPr>
            <p:ph idx="1"/>
          </p:nvPr>
        </p:nvSpPr>
        <p:spPr/>
        <p:txBody>
          <a:bodyPr>
            <a:normAutofit lnSpcReduction="10000"/>
          </a:bodyPr>
          <a:lstStyle/>
          <a:p>
            <a:pPr>
              <a:buNone/>
            </a:pPr>
            <a:r>
              <a:rPr lang="it-IT" dirty="0" smtClean="0">
                <a:solidFill>
                  <a:schemeClr val="tx1">
                    <a:lumMod val="85000"/>
                    <a:lumOff val="15000"/>
                  </a:schemeClr>
                </a:solidFill>
                <a:latin typeface="Forte" pitchFamily="66" charset="0"/>
              </a:rPr>
              <a:t>Dal 1999 ad oggi gli stati che hanno adottato questa nuova moneta sono in tutto 17, tra cui l’ultima a entrare è stata l’Estonia nel gennaio 2011.</a:t>
            </a:r>
          </a:p>
          <a:p>
            <a:pPr>
              <a:buNone/>
            </a:pPr>
            <a:r>
              <a:rPr lang="it-IT" dirty="0" smtClean="0">
                <a:solidFill>
                  <a:schemeClr val="tx1">
                    <a:lumMod val="85000"/>
                    <a:lumOff val="15000"/>
                  </a:schemeClr>
                </a:solidFill>
                <a:latin typeface="Forte" pitchFamily="66" charset="0"/>
              </a:rPr>
              <a:t>Invece altri 10 stati non hanno voluto aderire ad essa e tra questi possiamo ricordare la Danimarca, la Gran Bretagna e la Svezia, continuando a fornirsi di trattati speciali come quello di Maastricht.</a:t>
            </a:r>
            <a:endParaRPr lang="it-IT" dirty="0">
              <a:solidFill>
                <a:schemeClr val="tx1">
                  <a:lumMod val="85000"/>
                  <a:lumOff val="15000"/>
                </a:schemeClr>
              </a:solidFill>
              <a:latin typeface="Forte" pitchFamily="66" charset="0"/>
            </a:endParaRPr>
          </a:p>
        </p:txBody>
      </p:sp>
      <p:pic>
        <p:nvPicPr>
          <p:cNvPr id="4" name="Immagine 3" descr="Il fronte comune dell'euro"/>
          <p:cNvPicPr/>
          <p:nvPr/>
        </p:nvPicPr>
        <p:blipFill>
          <a:blip r:embed="rId3" cstate="print"/>
          <a:srcRect/>
          <a:stretch>
            <a:fillRect/>
          </a:stretch>
        </p:blipFill>
        <p:spPr bwMode="auto">
          <a:xfrm>
            <a:off x="7092280" y="5517232"/>
            <a:ext cx="1296144" cy="1080120"/>
          </a:xfrm>
          <a:prstGeom prst="rect">
            <a:avLst/>
          </a:prstGeom>
          <a:noFill/>
          <a:ln w="9525">
            <a:noFill/>
            <a:miter lim="800000"/>
            <a:headEnd/>
            <a:tailEnd/>
          </a:ln>
        </p:spPr>
      </p:pic>
    </p:spTree>
  </p:cSld>
  <p:clrMapOvr>
    <a:masterClrMapping/>
  </p:clrMapOvr>
  <p:transition advTm="25688">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5000" r="-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0000FF"/>
                </a:solidFill>
                <a:latin typeface="Forte" pitchFamily="66" charset="0"/>
              </a:rPr>
              <a:t>Principali motivi per i quali è entrato in vigore l’ euro:</a:t>
            </a:r>
            <a:endParaRPr lang="it-IT" dirty="0">
              <a:solidFill>
                <a:srgbClr val="0000FF"/>
              </a:solidFill>
              <a:latin typeface="Forte" pitchFamily="66" charset="0"/>
            </a:endParaRPr>
          </a:p>
        </p:txBody>
      </p:sp>
      <p:sp>
        <p:nvSpPr>
          <p:cNvPr id="3" name="Segnaposto contenuto 2"/>
          <p:cNvSpPr>
            <a:spLocks noGrp="1"/>
          </p:cNvSpPr>
          <p:nvPr>
            <p:ph idx="1"/>
          </p:nvPr>
        </p:nvSpPr>
        <p:spPr/>
        <p:txBody>
          <a:bodyPr>
            <a:normAutofit/>
          </a:bodyPr>
          <a:lstStyle/>
          <a:p>
            <a:r>
              <a:rPr lang="it-IT" dirty="0" smtClean="0">
                <a:latin typeface="AR BERKLEY" pitchFamily="2" charset="0"/>
              </a:rPr>
              <a:t>Riduzione nelle differenze dei prezzi, ovvero un'uniformità dei prezzi in tutta l'Eurozona.</a:t>
            </a:r>
          </a:p>
          <a:p>
            <a:r>
              <a:rPr lang="it-IT" dirty="0" smtClean="0">
                <a:latin typeface="AR BERKLEY" pitchFamily="2" charset="0"/>
              </a:rPr>
              <a:t>Competizione tra aziende e il contenimento dell’ inflazione</a:t>
            </a:r>
          </a:p>
          <a:p>
            <a:pPr lvl="0"/>
            <a:r>
              <a:rPr lang="it-IT" dirty="0" smtClean="0">
                <a:latin typeface="AR BERKLEY" pitchFamily="2" charset="0"/>
              </a:rPr>
              <a:t>Possibilità di sottrarre gli stati dell’ UE ad una situazione di ristagno economico e di inserirli sulla direzione del mercato europeo.</a:t>
            </a:r>
          </a:p>
          <a:p>
            <a:pPr lvl="0"/>
            <a:r>
              <a:rPr lang="it-IT" dirty="0" smtClean="0">
                <a:latin typeface="AR BERKLEY" pitchFamily="2" charset="0"/>
              </a:rPr>
              <a:t>Agevolazione degli scambi internazionali europei.</a:t>
            </a:r>
          </a:p>
          <a:p>
            <a:endParaRPr lang="it-IT" dirty="0"/>
          </a:p>
        </p:txBody>
      </p:sp>
    </p:spTree>
  </p:cSld>
  <p:clrMapOvr>
    <a:masterClrMapping/>
  </p:clrMapOvr>
  <p:transition advTm="262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70" decel="100000"/>
                                        <p:tgtEl>
                                          <p:spTgt spid="3">
                                            <p:txEl>
                                              <p:pRg st="0" end="0"/>
                                            </p:txEl>
                                          </p:spTgt>
                                        </p:tgtEl>
                                      </p:cBhvr>
                                    </p:animEffect>
                                    <p:animScale>
                                      <p:cBhvr>
                                        <p:cTn id="14" dur="770" decel="100000"/>
                                        <p:tgtEl>
                                          <p:spTgt spid="3">
                                            <p:txEl>
                                              <p:pRg st="0" end="0"/>
                                            </p:txEl>
                                          </p:spTgt>
                                        </p:tgtEl>
                                      </p:cBhvr>
                                      <p:from x="10000" y="10000"/>
                                      <p:to x="200000" y="450000"/>
                                    </p:animScale>
                                    <p:animScale>
                                      <p:cBhvr>
                                        <p:cTn id="15" dur="1230" accel="100000" fill="hold">
                                          <p:stCondLst>
                                            <p:cond delay="770"/>
                                          </p:stCondLst>
                                        </p:cTn>
                                        <p:tgtEl>
                                          <p:spTgt spid="3">
                                            <p:txEl>
                                              <p:pRg st="0" end="0"/>
                                            </p:txEl>
                                          </p:spTgt>
                                        </p:tgtEl>
                                      </p:cBhvr>
                                      <p:from x="200000" y="450000"/>
                                      <p:to x="100000" y="100000"/>
                                    </p:animScale>
                                    <p:set>
                                      <p:cBhvr>
                                        <p:cTn id="16" dur="770" fill="hold"/>
                                        <p:tgtEl>
                                          <p:spTgt spid="3">
                                            <p:txEl>
                                              <p:pRg st="0" end="0"/>
                                            </p:txEl>
                                          </p:spTgt>
                                        </p:tgtEl>
                                        <p:attrNameLst>
                                          <p:attrName>ppt_x</p:attrName>
                                        </p:attrNameLst>
                                      </p:cBhvr>
                                      <p:to>
                                        <p:strVal val="(0.5)"/>
                                      </p:to>
                                    </p:set>
                                    <p:anim from="(0.5)" to="(#ppt_x)" calcmode="lin" valueType="num">
                                      <p:cBhvr>
                                        <p:cTn id="17" dur="1230" accel="100000" fill="hold">
                                          <p:stCondLst>
                                            <p:cond delay="770"/>
                                          </p:stCondLst>
                                        </p:cTn>
                                        <p:tgtEl>
                                          <p:spTgt spid="3">
                                            <p:txEl>
                                              <p:pRg st="0" end="0"/>
                                            </p:txEl>
                                          </p:spTgt>
                                        </p:tgtEl>
                                        <p:attrNameLst>
                                          <p:attrName>ppt_x</p:attrName>
                                        </p:attrNameLst>
                                      </p:cBhvr>
                                    </p:anim>
                                    <p:set>
                                      <p:cBhvr>
                                        <p:cTn id="18" dur="770" fill="hold"/>
                                        <p:tgtEl>
                                          <p:spTgt spid="3">
                                            <p:txEl>
                                              <p:pRg st="0" end="0"/>
                                            </p:txEl>
                                          </p:spTgt>
                                        </p:tgtEl>
                                        <p:attrNameLst>
                                          <p:attrName>ppt_y</p:attrName>
                                        </p:attrNameLst>
                                      </p:cBhvr>
                                      <p:to>
                                        <p:strVal val="(#ppt_y+0.4)"/>
                                      </p:to>
                                    </p:set>
                                    <p:anim from="(#ppt_y+0.4)" to="(#ppt_y)" calcmode="lin" valueType="num">
                                      <p:cBhvr>
                                        <p:cTn id="19" dur="1230" accel="100000" fill="hold">
                                          <p:stCondLst>
                                            <p:cond delay="770"/>
                                          </p:stCondLst>
                                        </p:cTn>
                                        <p:tgtEl>
                                          <p:spTgt spid="3">
                                            <p:txEl>
                                              <p:pRg st="0" end="0"/>
                                            </p:txEl>
                                          </p:spTgt>
                                        </p:tgtEl>
                                        <p:attrNameLst>
                                          <p:attrName>ppt_y</p:attrName>
                                        </p:attrNameLst>
                                      </p:cBhvr>
                                    </p:anim>
                                  </p:childTnLst>
                                </p:cTn>
                              </p:par>
                            </p:childTnLst>
                          </p:cTn>
                        </p:par>
                        <p:par>
                          <p:cTn id="20" fill="hold">
                            <p:stCondLst>
                              <p:cond delay="3000"/>
                            </p:stCondLst>
                            <p:childTnLst>
                              <p:par>
                                <p:cTn id="21" presetID="51"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770" decel="100000"/>
                                        <p:tgtEl>
                                          <p:spTgt spid="3">
                                            <p:txEl>
                                              <p:pRg st="1" end="1"/>
                                            </p:txEl>
                                          </p:spTgt>
                                        </p:tgtEl>
                                      </p:cBhvr>
                                    </p:animEffect>
                                    <p:animScale>
                                      <p:cBhvr>
                                        <p:cTn id="24" dur="770" decel="100000"/>
                                        <p:tgtEl>
                                          <p:spTgt spid="3">
                                            <p:txEl>
                                              <p:pRg st="1" end="1"/>
                                            </p:txEl>
                                          </p:spTgt>
                                        </p:tgtEl>
                                      </p:cBhvr>
                                      <p:from x="10000" y="10000"/>
                                      <p:to x="200000" y="450000"/>
                                    </p:animScale>
                                    <p:animScale>
                                      <p:cBhvr>
                                        <p:cTn id="25" dur="1230" accel="100000" fill="hold">
                                          <p:stCondLst>
                                            <p:cond delay="770"/>
                                          </p:stCondLst>
                                        </p:cTn>
                                        <p:tgtEl>
                                          <p:spTgt spid="3">
                                            <p:txEl>
                                              <p:pRg st="1" end="1"/>
                                            </p:txEl>
                                          </p:spTgt>
                                        </p:tgtEl>
                                      </p:cBhvr>
                                      <p:from x="200000" y="450000"/>
                                      <p:to x="100000" y="100000"/>
                                    </p:animScale>
                                    <p:set>
                                      <p:cBhvr>
                                        <p:cTn id="26" dur="770" fill="hold"/>
                                        <p:tgtEl>
                                          <p:spTgt spid="3">
                                            <p:txEl>
                                              <p:pRg st="1" end="1"/>
                                            </p:txEl>
                                          </p:spTgt>
                                        </p:tgtEl>
                                        <p:attrNameLst>
                                          <p:attrName>ppt_x</p:attrName>
                                        </p:attrNameLst>
                                      </p:cBhvr>
                                      <p:to>
                                        <p:strVal val="(0.5)"/>
                                      </p:to>
                                    </p:set>
                                    <p:anim from="(0.5)" to="(#ppt_x)" calcmode="lin" valueType="num">
                                      <p:cBhvr>
                                        <p:cTn id="27" dur="1230" accel="100000" fill="hold">
                                          <p:stCondLst>
                                            <p:cond delay="770"/>
                                          </p:stCondLst>
                                        </p:cTn>
                                        <p:tgtEl>
                                          <p:spTgt spid="3">
                                            <p:txEl>
                                              <p:pRg st="1" end="1"/>
                                            </p:txEl>
                                          </p:spTgt>
                                        </p:tgtEl>
                                        <p:attrNameLst>
                                          <p:attrName>ppt_x</p:attrName>
                                        </p:attrNameLst>
                                      </p:cBhvr>
                                    </p:anim>
                                    <p:set>
                                      <p:cBhvr>
                                        <p:cTn id="28" dur="770" fill="hold"/>
                                        <p:tgtEl>
                                          <p:spTgt spid="3">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3">
                                            <p:txEl>
                                              <p:pRg st="1" end="1"/>
                                            </p:txEl>
                                          </p:spTgt>
                                        </p:tgtEl>
                                        <p:attrNameLst>
                                          <p:attrName>ppt_y</p:attrName>
                                        </p:attrNameLst>
                                      </p:cBhvr>
                                    </p:anim>
                                  </p:childTnLst>
                                </p:cTn>
                              </p:par>
                            </p:childTnLst>
                          </p:cTn>
                        </p:par>
                        <p:par>
                          <p:cTn id="30" fill="hold">
                            <p:stCondLst>
                              <p:cond delay="5000"/>
                            </p:stCondLst>
                            <p:childTnLst>
                              <p:par>
                                <p:cTn id="31" presetID="51" presetClass="entr" presetSubtype="0"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770" decel="100000"/>
                                        <p:tgtEl>
                                          <p:spTgt spid="3">
                                            <p:txEl>
                                              <p:pRg st="2" end="2"/>
                                            </p:txEl>
                                          </p:spTgt>
                                        </p:tgtEl>
                                      </p:cBhvr>
                                    </p:animEffect>
                                    <p:animScale>
                                      <p:cBhvr>
                                        <p:cTn id="34" dur="770" decel="100000"/>
                                        <p:tgtEl>
                                          <p:spTgt spid="3">
                                            <p:txEl>
                                              <p:pRg st="2" end="2"/>
                                            </p:txEl>
                                          </p:spTgt>
                                        </p:tgtEl>
                                      </p:cBhvr>
                                      <p:from x="10000" y="10000"/>
                                      <p:to x="200000" y="450000"/>
                                    </p:animScale>
                                    <p:animScale>
                                      <p:cBhvr>
                                        <p:cTn id="35" dur="1230" accel="100000" fill="hold">
                                          <p:stCondLst>
                                            <p:cond delay="770"/>
                                          </p:stCondLst>
                                        </p:cTn>
                                        <p:tgtEl>
                                          <p:spTgt spid="3">
                                            <p:txEl>
                                              <p:pRg st="2" end="2"/>
                                            </p:txEl>
                                          </p:spTgt>
                                        </p:tgtEl>
                                      </p:cBhvr>
                                      <p:from x="200000" y="450000"/>
                                      <p:to x="100000" y="100000"/>
                                    </p:animScale>
                                    <p:set>
                                      <p:cBhvr>
                                        <p:cTn id="36" dur="770" fill="hold"/>
                                        <p:tgtEl>
                                          <p:spTgt spid="3">
                                            <p:txEl>
                                              <p:pRg st="2" end="2"/>
                                            </p:txEl>
                                          </p:spTgt>
                                        </p:tgtEl>
                                        <p:attrNameLst>
                                          <p:attrName>ppt_x</p:attrName>
                                        </p:attrNameLst>
                                      </p:cBhvr>
                                      <p:to>
                                        <p:strVal val="(0.5)"/>
                                      </p:to>
                                    </p:set>
                                    <p:anim from="(0.5)" to="(#ppt_x)" calcmode="lin" valueType="num">
                                      <p:cBhvr>
                                        <p:cTn id="37" dur="1230" accel="100000" fill="hold">
                                          <p:stCondLst>
                                            <p:cond delay="770"/>
                                          </p:stCondLst>
                                        </p:cTn>
                                        <p:tgtEl>
                                          <p:spTgt spid="3">
                                            <p:txEl>
                                              <p:pRg st="2" end="2"/>
                                            </p:txEl>
                                          </p:spTgt>
                                        </p:tgtEl>
                                        <p:attrNameLst>
                                          <p:attrName>ppt_x</p:attrName>
                                        </p:attrNameLst>
                                      </p:cBhvr>
                                    </p:anim>
                                    <p:set>
                                      <p:cBhvr>
                                        <p:cTn id="38" dur="770" fill="hold"/>
                                        <p:tgtEl>
                                          <p:spTgt spid="3">
                                            <p:txEl>
                                              <p:pRg st="2" end="2"/>
                                            </p:txEl>
                                          </p:spTgt>
                                        </p:tgtEl>
                                        <p:attrNameLst>
                                          <p:attrName>ppt_y</p:attrName>
                                        </p:attrNameLst>
                                      </p:cBhvr>
                                      <p:to>
                                        <p:strVal val="(#ppt_y+0.4)"/>
                                      </p:to>
                                    </p:set>
                                    <p:anim from="(#ppt_y+0.4)" to="(#ppt_y)" calcmode="lin" valueType="num">
                                      <p:cBhvr>
                                        <p:cTn id="39" dur="1230" accel="100000" fill="hold">
                                          <p:stCondLst>
                                            <p:cond delay="770"/>
                                          </p:stCondLst>
                                        </p:cTn>
                                        <p:tgtEl>
                                          <p:spTgt spid="3">
                                            <p:txEl>
                                              <p:pRg st="2" end="2"/>
                                            </p:txEl>
                                          </p:spTgt>
                                        </p:tgtEl>
                                        <p:attrNameLst>
                                          <p:attrName>ppt_y</p:attrName>
                                        </p:attrNameLst>
                                      </p:cBhvr>
                                    </p:anim>
                                  </p:childTnLst>
                                </p:cTn>
                              </p:par>
                            </p:childTnLst>
                          </p:cTn>
                        </p:par>
                        <p:par>
                          <p:cTn id="40" fill="hold">
                            <p:stCondLst>
                              <p:cond delay="7000"/>
                            </p:stCondLst>
                            <p:childTnLst>
                              <p:par>
                                <p:cTn id="41" presetID="51" presetClass="entr" presetSubtype="0" fill="hold"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770" decel="100000"/>
                                        <p:tgtEl>
                                          <p:spTgt spid="3">
                                            <p:txEl>
                                              <p:pRg st="3" end="3"/>
                                            </p:txEl>
                                          </p:spTgt>
                                        </p:tgtEl>
                                      </p:cBhvr>
                                    </p:animEffect>
                                    <p:animScale>
                                      <p:cBhvr>
                                        <p:cTn id="44" dur="770" decel="100000"/>
                                        <p:tgtEl>
                                          <p:spTgt spid="3">
                                            <p:txEl>
                                              <p:pRg st="3" end="3"/>
                                            </p:txEl>
                                          </p:spTgt>
                                        </p:tgtEl>
                                      </p:cBhvr>
                                      <p:from x="10000" y="10000"/>
                                      <p:to x="200000" y="450000"/>
                                    </p:animScale>
                                    <p:animScale>
                                      <p:cBhvr>
                                        <p:cTn id="45" dur="1230" accel="100000" fill="hold">
                                          <p:stCondLst>
                                            <p:cond delay="770"/>
                                          </p:stCondLst>
                                        </p:cTn>
                                        <p:tgtEl>
                                          <p:spTgt spid="3">
                                            <p:txEl>
                                              <p:pRg st="3" end="3"/>
                                            </p:txEl>
                                          </p:spTgt>
                                        </p:tgtEl>
                                      </p:cBhvr>
                                      <p:from x="200000" y="450000"/>
                                      <p:to x="100000" y="100000"/>
                                    </p:animScale>
                                    <p:set>
                                      <p:cBhvr>
                                        <p:cTn id="46" dur="770" fill="hold"/>
                                        <p:tgtEl>
                                          <p:spTgt spid="3">
                                            <p:txEl>
                                              <p:pRg st="3" end="3"/>
                                            </p:txEl>
                                          </p:spTgt>
                                        </p:tgtEl>
                                        <p:attrNameLst>
                                          <p:attrName>ppt_x</p:attrName>
                                        </p:attrNameLst>
                                      </p:cBhvr>
                                      <p:to>
                                        <p:strVal val="(0.5)"/>
                                      </p:to>
                                    </p:set>
                                    <p:anim from="(0.5)" to="(#ppt_x)" calcmode="lin" valueType="num">
                                      <p:cBhvr>
                                        <p:cTn id="47" dur="1230" accel="100000" fill="hold">
                                          <p:stCondLst>
                                            <p:cond delay="770"/>
                                          </p:stCondLst>
                                        </p:cTn>
                                        <p:tgtEl>
                                          <p:spTgt spid="3">
                                            <p:txEl>
                                              <p:pRg st="3" end="3"/>
                                            </p:txEl>
                                          </p:spTgt>
                                        </p:tgtEl>
                                        <p:attrNameLst>
                                          <p:attrName>ppt_x</p:attrName>
                                        </p:attrNameLst>
                                      </p:cBhvr>
                                    </p:anim>
                                    <p:set>
                                      <p:cBhvr>
                                        <p:cTn id="48" dur="770" fill="hold"/>
                                        <p:tgtEl>
                                          <p:spTgt spid="3">
                                            <p:txEl>
                                              <p:pRg st="3" end="3"/>
                                            </p:txEl>
                                          </p:spTgt>
                                        </p:tgtEl>
                                        <p:attrNameLst>
                                          <p:attrName>ppt_y</p:attrName>
                                        </p:attrNameLst>
                                      </p:cBhvr>
                                      <p:to>
                                        <p:strVal val="(#ppt_y+0.4)"/>
                                      </p:to>
                                    </p:set>
                                    <p:anim from="(#ppt_y+0.4)" to="(#ppt_y)" calcmode="lin" valueType="num">
                                      <p:cBhvr>
                                        <p:cTn id="49" dur="1230" accel="100000" fill="hold">
                                          <p:stCondLst>
                                            <p:cond delay="770"/>
                                          </p:stCondLst>
                                        </p:cTn>
                                        <p:tgtEl>
                                          <p:spTgt spid="3">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a:stretch>
        </a:blipFill>
        <a:effectLst/>
      </p:bgPr>
    </p:bg>
    <p:spTree>
      <p:nvGrpSpPr>
        <p:cNvPr id="1" name=""/>
        <p:cNvGrpSpPr/>
        <p:nvPr/>
      </p:nvGrpSpPr>
      <p:grpSpPr>
        <a:xfrm>
          <a:off x="0" y="0"/>
          <a:ext cx="0" cy="0"/>
          <a:chOff x="0" y="0"/>
          <a:chExt cx="0" cy="0"/>
        </a:xfrm>
      </p:grpSpPr>
      <p:pic>
        <p:nvPicPr>
          <p:cNvPr id="1026" name="Picture 2" descr="C:\Documents and Settings\Giulia\Desktop\musica x progetto europa\dsasd\uomini466s.gif"/>
          <p:cNvPicPr>
            <a:picLocks noChangeAspect="1" noChangeArrowheads="1" noCrop="1"/>
          </p:cNvPicPr>
          <p:nvPr/>
        </p:nvPicPr>
        <p:blipFill>
          <a:blip r:embed="rId3" cstate="print"/>
          <a:srcRect/>
          <a:stretch>
            <a:fillRect/>
          </a:stretch>
        </p:blipFill>
        <p:spPr bwMode="auto">
          <a:xfrm>
            <a:off x="323528" y="5013176"/>
            <a:ext cx="2077609" cy="1584176"/>
          </a:xfrm>
          <a:prstGeom prst="rect">
            <a:avLst/>
          </a:prstGeom>
          <a:noFill/>
        </p:spPr>
      </p:pic>
      <p:pic>
        <p:nvPicPr>
          <p:cNvPr id="3074" name="Picture 2" descr="C:\Documents and Settings\Giulia\Desktop\musica x progetto europa\dsasd\Economia056.gif"/>
          <p:cNvPicPr>
            <a:picLocks noChangeAspect="1" noChangeArrowheads="1" noCrop="1"/>
          </p:cNvPicPr>
          <p:nvPr/>
        </p:nvPicPr>
        <p:blipFill>
          <a:blip r:embed="rId4" cstate="print"/>
          <a:srcRect/>
          <a:stretch>
            <a:fillRect/>
          </a:stretch>
        </p:blipFill>
        <p:spPr bwMode="auto">
          <a:xfrm>
            <a:off x="7915275" y="4581128"/>
            <a:ext cx="1140688" cy="1797447"/>
          </a:xfrm>
          <a:prstGeom prst="rect">
            <a:avLst/>
          </a:prstGeom>
          <a:noFill/>
        </p:spPr>
      </p:pic>
      <p:sp>
        <p:nvSpPr>
          <p:cNvPr id="2" name="Titolo 1"/>
          <p:cNvSpPr>
            <a:spLocks noGrp="1"/>
          </p:cNvSpPr>
          <p:nvPr>
            <p:ph type="title"/>
          </p:nvPr>
        </p:nvSpPr>
        <p:spPr/>
        <p:txBody>
          <a:bodyPr>
            <a:normAutofit fontScale="90000"/>
          </a:bodyPr>
          <a:lstStyle/>
          <a:p>
            <a:r>
              <a:rPr lang="it-IT" dirty="0" smtClean="0">
                <a:solidFill>
                  <a:srgbClr val="C00000"/>
                </a:solidFill>
                <a:latin typeface="Cooper Black" pitchFamily="18" charset="0"/>
              </a:rPr>
              <a:t>L’Inflazione: l’inquinamento del nostro conto in banca!</a:t>
            </a:r>
            <a:endParaRPr lang="it-IT" dirty="0">
              <a:solidFill>
                <a:srgbClr val="C00000"/>
              </a:solidFill>
              <a:latin typeface="Cooper Black" pitchFamily="18" charset="0"/>
            </a:endParaRPr>
          </a:p>
        </p:txBody>
      </p:sp>
      <p:sp>
        <p:nvSpPr>
          <p:cNvPr id="3" name="Segnaposto contenuto 2"/>
          <p:cNvSpPr>
            <a:spLocks noGrp="1"/>
          </p:cNvSpPr>
          <p:nvPr>
            <p:ph idx="1"/>
          </p:nvPr>
        </p:nvSpPr>
        <p:spPr/>
        <p:txBody>
          <a:bodyPr>
            <a:normAutofit fontScale="92500" lnSpcReduction="20000"/>
          </a:bodyPr>
          <a:lstStyle/>
          <a:p>
            <a:pPr>
              <a:buNone/>
            </a:pPr>
            <a:r>
              <a:rPr lang="it-IT" b="1" dirty="0" smtClean="0">
                <a:latin typeface="Bradley Hand ITC" pitchFamily="66" charset="0"/>
              </a:rPr>
              <a:t>Con il termine inflazione si indica l'aumento generale dei prezzi,che in quanto non richiesto dal mercato, porta alla diminuzione del potere d'acquisto dell’unità monetaria. Quantità tale da compromettere o annullare qualsiasi pregio qualitativo.</a:t>
            </a:r>
          </a:p>
          <a:p>
            <a:pPr>
              <a:buNone/>
            </a:pPr>
            <a:r>
              <a:rPr lang="it-IT" b="1" dirty="0" smtClean="0">
                <a:latin typeface="Bradley Hand ITC" pitchFamily="66" charset="0"/>
              </a:rPr>
              <a:t>Le cause all'origine dell'inflazione possono essere diverse: l'aumento dei prezzi può nascere, infatti, da un eccesso di moneta in circolazione, oppure da un eccesso di domanda o, infine, da un aumento nei costi di produzione.</a:t>
            </a:r>
          </a:p>
          <a:p>
            <a:pPr>
              <a:buNone/>
            </a:pPr>
            <a:endParaRPr lang="it-IT" dirty="0"/>
          </a:p>
        </p:txBody>
      </p:sp>
    </p:spTree>
  </p:cSld>
  <p:clrMapOvr>
    <a:masterClrMapping/>
  </p:clrMapOvr>
  <p:transition advTm="31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dissolve">
                                      <p:cBhvr>
                                        <p:cTn id="14" dur="500"/>
                                        <p:tgtEl>
                                          <p:spTgt spid="3074"/>
                                        </p:tgtEl>
                                      </p:cBhvr>
                                    </p:animEffect>
                                  </p:childTnLst>
                                </p:cTn>
                              </p:par>
                            </p:childTnLst>
                          </p:cTn>
                        </p:par>
                        <p:par>
                          <p:cTn id="15" fill="hold">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childTnLst>
                          </p:cTn>
                        </p:par>
                        <p:par>
                          <p:cTn id="32" fill="hold">
                            <p:stCondLst>
                              <p:cond delay="3000"/>
                            </p:stCondLst>
                            <p:childTnLst>
                              <p:par>
                                <p:cTn id="33" presetID="26" presetClass="entr" presetSubtype="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80">
                                          <p:stCondLst>
                                            <p:cond delay="0"/>
                                          </p:stCondLst>
                                        </p:cTn>
                                        <p:tgtEl>
                                          <p:spTgt spid="3">
                                            <p:txEl>
                                              <p:pRg st="1" end="1"/>
                                            </p:txEl>
                                          </p:spTgt>
                                        </p:tgtEl>
                                      </p:cBhvr>
                                    </p:animEffect>
                                    <p:anim calcmode="lin" valueType="num">
                                      <p:cBhvr>
                                        <p:cTn id="3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1" end="1"/>
                                            </p:txEl>
                                          </p:spTgt>
                                        </p:tgtEl>
                                      </p:cBhvr>
                                      <p:to x="100000" y="60000"/>
                                    </p:animScale>
                                    <p:animScale>
                                      <p:cBhvr>
                                        <p:cTn id="42" dur="166" decel="50000">
                                          <p:stCondLst>
                                            <p:cond delay="67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childTnLst>
                                </p:cTn>
                              </p:par>
                              <p:par>
                                <p:cTn id="49" presetID="9"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dissolve">
                                      <p:cBhvr>
                                        <p:cTn id="5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latin typeface="Cooper Black" pitchFamily="18" charset="0"/>
              </a:rPr>
              <a:t>Cos’era la Lira?</a:t>
            </a:r>
            <a:endParaRPr lang="it-IT" dirty="0">
              <a:latin typeface="Cooper Black" pitchFamily="18" charset="0"/>
            </a:endParaRPr>
          </a:p>
        </p:txBody>
      </p:sp>
      <p:sp>
        <p:nvSpPr>
          <p:cNvPr id="3" name="Segnaposto contenuto 2"/>
          <p:cNvSpPr>
            <a:spLocks noGrp="1"/>
          </p:cNvSpPr>
          <p:nvPr>
            <p:ph idx="1"/>
          </p:nvPr>
        </p:nvSpPr>
        <p:spPr/>
        <p:txBody>
          <a:bodyPr>
            <a:normAutofit fontScale="92500" lnSpcReduction="20000"/>
          </a:bodyPr>
          <a:lstStyle/>
          <a:p>
            <a:pPr>
              <a:buNone/>
            </a:pPr>
            <a:r>
              <a:rPr lang="it-IT" dirty="0" smtClean="0"/>
              <a:t>    </a:t>
            </a:r>
            <a:r>
              <a:rPr lang="it-IT" dirty="0" smtClean="0">
                <a:latin typeface="AR BLANCA" pitchFamily="2" charset="0"/>
              </a:rPr>
              <a:t>La Lira è stata la valuta ufficiale d’Italia prima dell’ entrata in scena dell’ euro. Viene rappresentata premettendo all'importo il simbolo ₤ o dalle sigle L. o </a:t>
            </a:r>
            <a:r>
              <a:rPr lang="it-IT" dirty="0" err="1" smtClean="0">
                <a:latin typeface="AR BLANCA" pitchFamily="2" charset="0"/>
              </a:rPr>
              <a:t>Lit</a:t>
            </a:r>
            <a:r>
              <a:rPr lang="it-IT" dirty="0" smtClean="0">
                <a:latin typeface="AR BLANCA" pitchFamily="2" charset="0"/>
              </a:rPr>
              <a:t> (per </a:t>
            </a:r>
            <a:r>
              <a:rPr lang="it-IT" i="1" dirty="0" smtClean="0">
                <a:latin typeface="AR BLANCA" pitchFamily="2" charset="0"/>
              </a:rPr>
              <a:t>L</a:t>
            </a:r>
            <a:r>
              <a:rPr lang="it-IT" dirty="0" smtClean="0">
                <a:latin typeface="AR BLANCA" pitchFamily="2" charset="0"/>
              </a:rPr>
              <a:t>ira </a:t>
            </a:r>
            <a:r>
              <a:rPr lang="it-IT" i="1" dirty="0" smtClean="0">
                <a:latin typeface="AR BLANCA" pitchFamily="2" charset="0"/>
              </a:rPr>
              <a:t>it</a:t>
            </a:r>
            <a:r>
              <a:rPr lang="it-IT" dirty="0" smtClean="0">
                <a:latin typeface="AR BLANCA" pitchFamily="2" charset="0"/>
              </a:rPr>
              <a:t>aliana).</a:t>
            </a:r>
          </a:p>
          <a:p>
            <a:pPr>
              <a:buNone/>
            </a:pPr>
            <a:r>
              <a:rPr lang="it-IT" dirty="0" smtClean="0">
                <a:latin typeface="AR BLANCA" pitchFamily="2" charset="0"/>
              </a:rPr>
              <a:t>  Essa esisteva già nel Medioevo ma divenne moneta unitaria solo dopo l’arrivo di Carlo Magno: infatti la Lira nasce come moneta di conto con la riforma monetaria voluta dal re dei Franchi. La prima vera Lira italiana però fu coniata per la prima volta da Napoleone Bonaparte, basata su un sistema decimale. Verrà sostituita dall’Euro nel 2001.</a:t>
            </a:r>
            <a:endParaRPr lang="it-IT" dirty="0">
              <a:latin typeface="AR BLANCA" pitchFamily="2" charset="0"/>
            </a:endParaRPr>
          </a:p>
        </p:txBody>
      </p:sp>
      <p:pic>
        <p:nvPicPr>
          <p:cNvPr id="4098" name="Picture 2" descr="C:\Documents and Settings\Giulia\Desktop\musica x progetto europa\dsasd\h.gif"/>
          <p:cNvPicPr>
            <a:picLocks noChangeAspect="1" noChangeArrowheads="1" noCrop="1"/>
          </p:cNvPicPr>
          <p:nvPr/>
        </p:nvPicPr>
        <p:blipFill>
          <a:blip r:embed="rId3" cstate="print"/>
          <a:srcRect/>
          <a:stretch>
            <a:fillRect/>
          </a:stretch>
        </p:blipFill>
        <p:spPr bwMode="auto">
          <a:xfrm>
            <a:off x="6948488" y="490538"/>
            <a:ext cx="952500" cy="714375"/>
          </a:xfrm>
          <a:prstGeom prst="rect">
            <a:avLst/>
          </a:prstGeom>
          <a:noFill/>
        </p:spPr>
      </p:pic>
      <p:pic>
        <p:nvPicPr>
          <p:cNvPr id="4099" name="Picture 3" descr="C:\Documents and Settings\Giulia\Desktop\musica x progetto europa\dsasd\hhhh.gif"/>
          <p:cNvPicPr>
            <a:picLocks noChangeAspect="1" noChangeArrowheads="1" noCrop="1"/>
          </p:cNvPicPr>
          <p:nvPr/>
        </p:nvPicPr>
        <p:blipFill>
          <a:blip r:embed="rId4" cstate="print"/>
          <a:srcRect/>
          <a:stretch>
            <a:fillRect/>
          </a:stretch>
        </p:blipFill>
        <p:spPr bwMode="auto">
          <a:xfrm>
            <a:off x="1316038" y="706438"/>
            <a:ext cx="561975" cy="571500"/>
          </a:xfrm>
          <a:prstGeom prst="rect">
            <a:avLst/>
          </a:prstGeom>
          <a:noFill/>
        </p:spPr>
      </p:pic>
    </p:spTree>
  </p:cSld>
  <p:clrMapOvr>
    <a:masterClrMapping/>
  </p:clrMapOvr>
  <p:transition advTm="330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49" presetClass="entr" presetSubtype="0" decel="10000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500" fill="hold"/>
                                        <p:tgtEl>
                                          <p:spTgt spid="4098"/>
                                        </p:tgtEl>
                                        <p:attrNameLst>
                                          <p:attrName>ppt_w</p:attrName>
                                        </p:attrNameLst>
                                      </p:cBhvr>
                                      <p:tavLst>
                                        <p:tav tm="0">
                                          <p:val>
                                            <p:fltVal val="0"/>
                                          </p:val>
                                        </p:tav>
                                        <p:tav tm="100000">
                                          <p:val>
                                            <p:strVal val="#ppt_w"/>
                                          </p:val>
                                        </p:tav>
                                      </p:tavLst>
                                    </p:anim>
                                    <p:anim calcmode="lin" valueType="num">
                                      <p:cBhvr>
                                        <p:cTn id="16" dur="500" fill="hold"/>
                                        <p:tgtEl>
                                          <p:spTgt spid="4098"/>
                                        </p:tgtEl>
                                        <p:attrNameLst>
                                          <p:attrName>ppt_h</p:attrName>
                                        </p:attrNameLst>
                                      </p:cBhvr>
                                      <p:tavLst>
                                        <p:tav tm="0">
                                          <p:val>
                                            <p:fltVal val="0"/>
                                          </p:val>
                                        </p:tav>
                                        <p:tav tm="100000">
                                          <p:val>
                                            <p:strVal val="#ppt_h"/>
                                          </p:val>
                                        </p:tav>
                                      </p:tavLst>
                                    </p:anim>
                                    <p:anim calcmode="lin" valueType="num">
                                      <p:cBhvr>
                                        <p:cTn id="17" dur="500" fill="hold"/>
                                        <p:tgtEl>
                                          <p:spTgt spid="4098"/>
                                        </p:tgtEl>
                                        <p:attrNameLst>
                                          <p:attrName>style.rotation</p:attrName>
                                        </p:attrNameLst>
                                      </p:cBhvr>
                                      <p:tavLst>
                                        <p:tav tm="0">
                                          <p:val>
                                            <p:fltVal val="360"/>
                                          </p:val>
                                        </p:tav>
                                        <p:tav tm="100000">
                                          <p:val>
                                            <p:fltVal val="0"/>
                                          </p:val>
                                        </p:tav>
                                      </p:tavLst>
                                    </p:anim>
                                    <p:animEffect transition="in" filter="fade">
                                      <p:cBhvr>
                                        <p:cTn id="18" dur="500"/>
                                        <p:tgtEl>
                                          <p:spTgt spid="4098"/>
                                        </p:tgtEl>
                                      </p:cBhvr>
                                    </p:animEffect>
                                  </p:childTnLst>
                                </p:cTn>
                              </p:par>
                            </p:childTnLst>
                          </p:cTn>
                        </p:par>
                        <p:par>
                          <p:cTn id="19" fill="hold">
                            <p:stCondLst>
                              <p:cond delay="1650"/>
                            </p:stCondLst>
                            <p:childTnLst>
                              <p:par>
                                <p:cTn id="20" presetID="49" presetClass="entr" presetSubtype="0" decel="100000" fill="hold" nodeType="afterEffect">
                                  <p:stCondLst>
                                    <p:cond delay="0"/>
                                  </p:stCondLst>
                                  <p:childTnLst>
                                    <p:set>
                                      <p:cBhvr>
                                        <p:cTn id="21" dur="1" fill="hold">
                                          <p:stCondLst>
                                            <p:cond delay="0"/>
                                          </p:stCondLst>
                                        </p:cTn>
                                        <p:tgtEl>
                                          <p:spTgt spid="4099"/>
                                        </p:tgtEl>
                                        <p:attrNameLst>
                                          <p:attrName>style.visibility</p:attrName>
                                        </p:attrNameLst>
                                      </p:cBhvr>
                                      <p:to>
                                        <p:strVal val="visible"/>
                                      </p:to>
                                    </p:set>
                                    <p:anim calcmode="lin" valueType="num">
                                      <p:cBhvr>
                                        <p:cTn id="22" dur="500" fill="hold"/>
                                        <p:tgtEl>
                                          <p:spTgt spid="4099"/>
                                        </p:tgtEl>
                                        <p:attrNameLst>
                                          <p:attrName>ppt_w</p:attrName>
                                        </p:attrNameLst>
                                      </p:cBhvr>
                                      <p:tavLst>
                                        <p:tav tm="0">
                                          <p:val>
                                            <p:fltVal val="0"/>
                                          </p:val>
                                        </p:tav>
                                        <p:tav tm="100000">
                                          <p:val>
                                            <p:strVal val="#ppt_w"/>
                                          </p:val>
                                        </p:tav>
                                      </p:tavLst>
                                    </p:anim>
                                    <p:anim calcmode="lin" valueType="num">
                                      <p:cBhvr>
                                        <p:cTn id="23" dur="500" fill="hold"/>
                                        <p:tgtEl>
                                          <p:spTgt spid="4099"/>
                                        </p:tgtEl>
                                        <p:attrNameLst>
                                          <p:attrName>ppt_h</p:attrName>
                                        </p:attrNameLst>
                                      </p:cBhvr>
                                      <p:tavLst>
                                        <p:tav tm="0">
                                          <p:val>
                                            <p:fltVal val="0"/>
                                          </p:val>
                                        </p:tav>
                                        <p:tav tm="100000">
                                          <p:val>
                                            <p:strVal val="#ppt_h"/>
                                          </p:val>
                                        </p:tav>
                                      </p:tavLst>
                                    </p:anim>
                                    <p:anim calcmode="lin" valueType="num">
                                      <p:cBhvr>
                                        <p:cTn id="24" dur="500" fill="hold"/>
                                        <p:tgtEl>
                                          <p:spTgt spid="4099"/>
                                        </p:tgtEl>
                                        <p:attrNameLst>
                                          <p:attrName>style.rotation</p:attrName>
                                        </p:attrNameLst>
                                      </p:cBhvr>
                                      <p:tavLst>
                                        <p:tav tm="0">
                                          <p:val>
                                            <p:fltVal val="360"/>
                                          </p:val>
                                        </p:tav>
                                        <p:tav tm="100000">
                                          <p:val>
                                            <p:fltVal val="0"/>
                                          </p:val>
                                        </p:tav>
                                      </p:tavLst>
                                    </p:anim>
                                    <p:animEffect transition="in" filter="fade">
                                      <p:cBhvr>
                                        <p:cTn id="25" dur="500"/>
                                        <p:tgtEl>
                                          <p:spTgt spid="4099"/>
                                        </p:tgtEl>
                                      </p:cBhvr>
                                    </p:animEffect>
                                  </p:childTnLst>
                                </p:cTn>
                              </p:par>
                            </p:childTnLst>
                          </p:cTn>
                        </p:par>
                        <p:par>
                          <p:cTn id="26" fill="hold">
                            <p:stCondLst>
                              <p:cond delay="2150"/>
                            </p:stCondLst>
                            <p:childTnLst>
                              <p:par>
                                <p:cTn id="27" presetID="50" presetClass="entr" presetSubtype="0" decel="10000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0" end="0"/>
                                            </p:txEl>
                                          </p:spTgt>
                                        </p:tgtEl>
                                      </p:cBhvr>
                                    </p:animEffect>
                                  </p:childTnLst>
                                </p:cTn>
                              </p:par>
                            </p:childTnLst>
                          </p:cTn>
                        </p:par>
                        <p:par>
                          <p:cTn id="32" fill="hold">
                            <p:stCondLst>
                              <p:cond delay="3150"/>
                            </p:stCondLst>
                            <p:childTnLst>
                              <p:par>
                                <p:cTn id="33" presetID="50" presetClass="entr" presetSubtype="0" decel="10000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1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7030A0"/>
                </a:solidFill>
                <a:latin typeface="AR BERKLEY" pitchFamily="2" charset="0"/>
              </a:rPr>
              <a:t>Passaggio dalla Lira all’Euro:</a:t>
            </a:r>
            <a:br>
              <a:rPr lang="it-IT" b="1" dirty="0" smtClean="0">
                <a:solidFill>
                  <a:srgbClr val="7030A0"/>
                </a:solidFill>
                <a:latin typeface="AR BERKLEY" pitchFamily="2" charset="0"/>
              </a:rPr>
            </a:br>
            <a:r>
              <a:rPr lang="it-IT" b="1" dirty="0" smtClean="0">
                <a:solidFill>
                  <a:srgbClr val="7030A0"/>
                </a:solidFill>
                <a:latin typeface="AR BERKLEY" pitchFamily="2" charset="0"/>
              </a:rPr>
              <a:t>Cosa ha comportato?</a:t>
            </a:r>
            <a:endParaRPr lang="it-IT" b="1" dirty="0">
              <a:solidFill>
                <a:srgbClr val="7030A0"/>
              </a:solidFill>
              <a:latin typeface="AR BERKLEY" pitchFamily="2" charset="0"/>
            </a:endParaRPr>
          </a:p>
        </p:txBody>
      </p:sp>
      <p:sp>
        <p:nvSpPr>
          <p:cNvPr id="3" name="Segnaposto contenuto 2"/>
          <p:cNvSpPr>
            <a:spLocks noGrp="1"/>
          </p:cNvSpPr>
          <p:nvPr>
            <p:ph idx="1"/>
          </p:nvPr>
        </p:nvSpPr>
        <p:spPr/>
        <p:txBody>
          <a:bodyPr>
            <a:normAutofit fontScale="77500" lnSpcReduction="20000"/>
          </a:bodyPr>
          <a:lstStyle/>
          <a:p>
            <a:pPr>
              <a:buNone/>
            </a:pPr>
            <a:r>
              <a:rPr lang="it-IT" dirty="0" smtClean="0"/>
              <a:t>    </a:t>
            </a:r>
            <a:r>
              <a:rPr lang="it-IT" sz="3300" dirty="0" smtClean="0">
                <a:latin typeface="Script MT Bold" pitchFamily="66" charset="0"/>
              </a:rPr>
              <a:t>In Italia l’ entrata in vigore dell’ euro ha comportato vantaggi fruttuosi per i consumatori quali trasparenza, competitività e stabilità sui prezzi. Ha incentivato il mercato da paese a paese, eliminando il problema della differenza della valuta nazionale.</a:t>
            </a:r>
            <a:br>
              <a:rPr lang="it-IT" sz="3300" dirty="0" smtClean="0">
                <a:latin typeface="Script MT Bold" pitchFamily="66" charset="0"/>
              </a:rPr>
            </a:br>
            <a:r>
              <a:rPr lang="it-IT" sz="3300" dirty="0" smtClean="0">
                <a:latin typeface="Script MT Bold" pitchFamily="66" charset="0"/>
              </a:rPr>
              <a:t>Inoltre il mercato su internet ha avuto un boom economico.</a:t>
            </a:r>
            <a:br>
              <a:rPr lang="it-IT" sz="3300" dirty="0" smtClean="0">
                <a:latin typeface="Script MT Bold" pitchFamily="66" charset="0"/>
              </a:rPr>
            </a:br>
            <a:r>
              <a:rPr lang="it-IT" sz="3300" dirty="0" smtClean="0">
                <a:latin typeface="Script MT Bold" pitchFamily="66" charset="0"/>
              </a:rPr>
              <a:t>A livello industriale è più facile accedere a finanziamenti azionari. </a:t>
            </a:r>
            <a:br>
              <a:rPr lang="it-IT" sz="3300" dirty="0" smtClean="0">
                <a:latin typeface="Script MT Bold" pitchFamily="66" charset="0"/>
              </a:rPr>
            </a:br>
            <a:r>
              <a:rPr lang="it-IT" sz="3300" dirty="0" smtClean="0">
                <a:latin typeface="Script MT Bold" pitchFamily="66" charset="0"/>
              </a:rPr>
              <a:t>Per quanto riguarda la politica dei prezzi, il passaggio pone i commercianti di fronte alla decisione di arrotondare il costo per eccesso. (Il totale delle attività finanziarie europee è pari così a quello degli Stati Uniti).</a:t>
            </a:r>
          </a:p>
          <a:p>
            <a:pPr>
              <a:buNone/>
            </a:pPr>
            <a:endParaRPr lang="it-IT" dirty="0" smtClean="0">
              <a:latin typeface="Script MT Bold" pitchFamily="66" charset="0"/>
            </a:endParaRPr>
          </a:p>
          <a:p>
            <a:pPr>
              <a:buNone/>
            </a:pPr>
            <a:endParaRPr lang="it-IT" dirty="0" smtClean="0"/>
          </a:p>
        </p:txBody>
      </p:sp>
      <p:pic>
        <p:nvPicPr>
          <p:cNvPr id="5" name="Inno Nazionale Italiano2.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Tm="3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000"/>
                            </p:stCondLst>
                            <p:childTnLst>
                              <p:par>
                                <p:cTn id="15" presetID="1" presetClass="mediacall" presetSubtype="0" fill="hold" nodeType="afterEffect">
                                  <p:stCondLst>
                                    <p:cond delay="0"/>
                                  </p:stCondLst>
                                  <p:childTnLst>
                                    <p:cmd type="call" cmd="playFrom(0.0)">
                                      <p:cBhvr>
                                        <p:cTn id="1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1117</Words>
  <Application>Microsoft Office PowerPoint</Application>
  <PresentationFormat>Presentazione su schermo (4:3)</PresentationFormat>
  <Paragraphs>50</Paragraphs>
  <Slides>20</Slides>
  <Notes>2</Notes>
  <HiddenSlides>0</HiddenSlides>
  <MMClips>4</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CONFRONTO TRA LIRA E EURO:  un viaggio attraverso la crisi economica attuale</vt:lpstr>
      <vt:lpstr>L’unione europea: unita nella diversità</vt:lpstr>
      <vt:lpstr>Cos’è l’Euro?</vt:lpstr>
      <vt:lpstr>Quando è entrato in vigore?</vt:lpstr>
      <vt:lpstr>Quanti stati europei hanno aderito a questo nuovo simbolo?</vt:lpstr>
      <vt:lpstr>Principali motivi per i quali è entrato in vigore l’ euro:</vt:lpstr>
      <vt:lpstr>L’Inflazione: l’inquinamento del nostro conto in banca!</vt:lpstr>
      <vt:lpstr>Cos’era la Lira?</vt:lpstr>
      <vt:lpstr>Passaggio dalla Lira all’Euro: Cosa ha comportato?</vt:lpstr>
      <vt:lpstr>I vantaggi:</vt:lpstr>
      <vt:lpstr>               E GLI SVANTAGGI?   Il primo svantaggio che la maggioranza dei consumatori avverte, il livello dei prezzi che sale (quasi raddoppiato) . Un altro problema della moneta unica è che si perde la possibilità di alterare prontamente, attraverso il deprezzamento o l’apprezzamento, il prezzo dei propri beni rispetto a quelli esteri : I grandi capitalisti non hanno subito grosse perdite economiche mentre i proprietari di piccoli fondi vedono le loro risorse diminuite.     </vt:lpstr>
      <vt:lpstr>Lira vs Euro</vt:lpstr>
      <vt:lpstr>… LA CRISI ECONOMICA</vt:lpstr>
      <vt:lpstr>Che ruolo ha la nostra moneta nella crisi economica?</vt:lpstr>
      <vt:lpstr>Anche nella realtà che circonda noi ragazzi …</vt:lpstr>
      <vt:lpstr>Il 1  gennaio 2002 l’ euro è entrato a far parte della nostra quotidianità: quante persone erano d’accordo allora?</vt:lpstr>
      <vt:lpstr>Ormai sono passati 9 anni dall’ introduzione dell’ Euro in Italia: quante persone sono rimaste deluse dalla moneta unitaria?</vt:lpstr>
      <vt:lpstr>In questi anni si è parlato di un ritorno alla Lira per risanare le finanze italiane: cosa ne pensa veramente l’Italia?</vt:lpstr>
      <vt:lpstr>Come dimostra l’ ultimo grafico …</vt:lpstr>
      <vt:lpstr>Concludendo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Alice gabrieli</dc:creator>
  <cp:lastModifiedBy>Alice gabrieli</cp:lastModifiedBy>
  <cp:revision>83</cp:revision>
  <dcterms:created xsi:type="dcterms:W3CDTF">2011-02-08T09:09:40Z</dcterms:created>
  <dcterms:modified xsi:type="dcterms:W3CDTF">2011-02-23T14:16:45Z</dcterms:modified>
</cp:coreProperties>
</file>